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7" r:id="rId2"/>
    <p:sldId id="256" r:id="rId3"/>
    <p:sldId id="263" r:id="rId4"/>
    <p:sldId id="259" r:id="rId5"/>
    <p:sldId id="258" r:id="rId6"/>
    <p:sldId id="260" r:id="rId7"/>
    <p:sldId id="264" r:id="rId8"/>
    <p:sldId id="265" r:id="rId9"/>
    <p:sldId id="266" r:id="rId10"/>
    <p:sldId id="267" r:id="rId11"/>
    <p:sldId id="272" r:id="rId12"/>
    <p:sldId id="273" r:id="rId13"/>
    <p:sldId id="274" r:id="rId14"/>
    <p:sldId id="275" r:id="rId15"/>
    <p:sldId id="276" r:id="rId16"/>
    <p:sldId id="277" r:id="rId17"/>
    <p:sldId id="278" r:id="rId18"/>
    <p:sldId id="279" r:id="rId19"/>
    <p:sldId id="280" r:id="rId20"/>
    <p:sldId id="285" r:id="rId21"/>
    <p:sldId id="282" r:id="rId22"/>
    <p:sldId id="284" r:id="rId23"/>
    <p:sldId id="290" r:id="rId24"/>
    <p:sldId id="283" r:id="rId25"/>
    <p:sldId id="286" r:id="rId26"/>
    <p:sldId id="281" r:id="rId27"/>
    <p:sldId id="287" r:id="rId28"/>
    <p:sldId id="288" r:id="rId29"/>
    <p:sldId id="297" r:id="rId30"/>
    <p:sldId id="289" r:id="rId31"/>
    <p:sldId id="291" r:id="rId32"/>
    <p:sldId id="292" r:id="rId33"/>
    <p:sldId id="293" r:id="rId34"/>
    <p:sldId id="294" r:id="rId35"/>
    <p:sldId id="295" r:id="rId36"/>
    <p:sldId id="296" r:id="rId37"/>
    <p:sldId id="298" r:id="rId38"/>
    <p:sldId id="299" r:id="rId39"/>
    <p:sldId id="301" r:id="rId40"/>
    <p:sldId id="300" r:id="rId41"/>
    <p:sldId id="304" r:id="rId42"/>
    <p:sldId id="302" r:id="rId43"/>
    <p:sldId id="303" r:id="rId44"/>
    <p:sldId id="305" r:id="rId45"/>
    <p:sldId id="309" r:id="rId46"/>
    <p:sldId id="307" r:id="rId47"/>
    <p:sldId id="306" r:id="rId48"/>
    <p:sldId id="310" r:id="rId49"/>
    <p:sldId id="311" r:id="rId50"/>
    <p:sldId id="314" r:id="rId51"/>
    <p:sldId id="312" r:id="rId52"/>
    <p:sldId id="313" r:id="rId53"/>
    <p:sldId id="316" r:id="rId54"/>
    <p:sldId id="31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6" d="100"/>
          <a:sy n="116" d="100"/>
        </p:scale>
        <p:origin x="12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1/13/2019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ichalinwales" TargetMode="External"/><Relationship Id="rId2" Type="http://schemas.openxmlformats.org/officeDocument/2006/relationships/hyperlink" Target="https://dbain.wal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ll_cap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sql/relational-databases/system-catalog-views/catalog-views-transact-sql?view=sql-server-2017"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sqlperformance.com/2016/02/t-sql-queries/nocount"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4.wdp"/><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blogs.sentryone.com/aaronbertrand/bad-habits-revival/" TargetMode="Externa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D379-C1AC-4448-A765-8342D34F6D23}"/>
              </a:ext>
            </a:extLst>
          </p:cNvPr>
          <p:cNvSpPr>
            <a:spLocks noGrp="1"/>
          </p:cNvSpPr>
          <p:nvPr>
            <p:ph type="title"/>
          </p:nvPr>
        </p:nvSpPr>
        <p:spPr>
          <a:xfrm>
            <a:off x="576775" y="581576"/>
            <a:ext cx="3890921" cy="970450"/>
          </a:xfrm>
        </p:spPr>
        <p:txBody>
          <a:bodyPr>
            <a:normAutofit/>
          </a:bodyPr>
          <a:lstStyle/>
          <a:p>
            <a:r>
              <a:rPr lang="en-GB" dirty="0"/>
              <a:t>An Introduction</a:t>
            </a:r>
          </a:p>
        </p:txBody>
      </p:sp>
      <p:sp>
        <p:nvSpPr>
          <p:cNvPr id="3" name="Content Placeholder 2">
            <a:extLst>
              <a:ext uri="{FF2B5EF4-FFF2-40B4-BE49-F238E27FC236}">
                <a16:creationId xmlns:a16="http://schemas.microsoft.com/office/drawing/2014/main" id="{68F4A636-87AC-472C-8EEA-8346B38A3338}"/>
              </a:ext>
            </a:extLst>
          </p:cNvPr>
          <p:cNvSpPr>
            <a:spLocks noGrp="1"/>
          </p:cNvSpPr>
          <p:nvPr>
            <p:ph idx="1"/>
          </p:nvPr>
        </p:nvSpPr>
        <p:spPr>
          <a:xfrm>
            <a:off x="3764692" y="2174789"/>
            <a:ext cx="5934834" cy="3756454"/>
          </a:xfrm>
        </p:spPr>
        <p:txBody>
          <a:bodyPr>
            <a:normAutofit/>
          </a:bodyPr>
          <a:lstStyle/>
          <a:p>
            <a:pPr marL="36900" indent="0">
              <a:buNone/>
            </a:pPr>
            <a:br>
              <a:rPr lang="en-GB" sz="2800" dirty="0"/>
            </a:br>
            <a:r>
              <a:rPr lang="pl-PL" sz="2800" dirty="0"/>
              <a:t>Michał Poręba</a:t>
            </a:r>
            <a:endParaRPr lang="en-GB" sz="2800" dirty="0"/>
          </a:p>
          <a:p>
            <a:pPr marL="36900" indent="0">
              <a:buNone/>
            </a:pPr>
            <a:br>
              <a:rPr lang="en-GB" dirty="0"/>
            </a:br>
            <a:r>
              <a:rPr lang="en-GB" dirty="0"/>
              <a:t>Explorer </a:t>
            </a:r>
            <a:br>
              <a:rPr lang="en-GB" dirty="0"/>
            </a:br>
            <a:r>
              <a:rPr lang="en-GB" dirty="0"/>
              <a:t>DBA in Wales</a:t>
            </a:r>
            <a:br>
              <a:rPr lang="en-GB" dirty="0"/>
            </a:br>
            <a:r>
              <a:rPr lang="en-GB" dirty="0"/>
              <a:t>MCSE: Data Management and Analytics</a:t>
            </a:r>
            <a:br>
              <a:rPr lang="en-GB" dirty="0"/>
            </a:br>
            <a:r>
              <a:rPr lang="en-GB" dirty="0"/>
              <a:t>Senior DBA at </a:t>
            </a:r>
            <a:r>
              <a:rPr lang="en-GB" dirty="0" err="1"/>
              <a:t>Vizolution</a:t>
            </a:r>
            <a:r>
              <a:rPr lang="en-GB" dirty="0"/>
              <a:t> in Swansea</a:t>
            </a:r>
          </a:p>
          <a:p>
            <a:pPr marL="36900" indent="0">
              <a:buNone/>
            </a:pPr>
            <a:br>
              <a:rPr lang="en-GB" dirty="0"/>
            </a:br>
            <a:r>
              <a:rPr lang="en-GB" dirty="0">
                <a:hlinkClick r:id="rId2"/>
              </a:rPr>
              <a:t>https://dbain.wales</a:t>
            </a:r>
            <a:br>
              <a:rPr lang="en-GB" dirty="0"/>
            </a:br>
            <a:r>
              <a:rPr lang="en-GB" dirty="0">
                <a:hlinkClick r:id="rId3"/>
              </a:rPr>
              <a:t>https://twitter.com/michalinwales</a:t>
            </a:r>
            <a:r>
              <a:rPr lang="en-GB" dirty="0"/>
              <a:t> </a:t>
            </a:r>
          </a:p>
          <a:p>
            <a:endParaRPr lang="en-GB" dirty="0"/>
          </a:p>
        </p:txBody>
      </p:sp>
      <p:pic>
        <p:nvPicPr>
          <p:cNvPr id="4" name="Picture Placeholder 5">
            <a:extLst>
              <a:ext uri="{FF2B5EF4-FFF2-40B4-BE49-F238E27FC236}">
                <a16:creationId xmlns:a16="http://schemas.microsoft.com/office/drawing/2014/main" id="{391BF8A6-9496-4911-83F1-235288A695F1}"/>
              </a:ext>
            </a:extLst>
          </p:cNvPr>
          <p:cNvPicPr>
            <a:picLocks noChangeAspect="1"/>
          </p:cNvPicPr>
          <p:nvPr/>
        </p:nvPicPr>
        <p:blipFill>
          <a:blip r:embed="rId4"/>
          <a:srcRect l="14614" r="14614"/>
          <a:stretch>
            <a:fillRect/>
          </a:stretch>
        </p:blipFill>
        <p:spPr>
          <a:xfrm>
            <a:off x="1622180" y="3247362"/>
            <a:ext cx="1800112" cy="2543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612C5E37-8FB5-4C32-9A1A-9C8377A67809}"/>
              </a:ext>
            </a:extLst>
          </p:cNvPr>
          <p:cNvPicPr>
            <a:picLocks noChangeAspect="1"/>
          </p:cNvPicPr>
          <p:nvPr/>
        </p:nvPicPr>
        <p:blipFill>
          <a:blip r:embed="rId5"/>
          <a:stretch>
            <a:fillRect/>
          </a:stretch>
        </p:blipFill>
        <p:spPr>
          <a:xfrm>
            <a:off x="9301192" y="4522571"/>
            <a:ext cx="1268628" cy="1268628"/>
          </a:xfrm>
          <a:prstGeom prst="roundRect">
            <a:avLst>
              <a:gd name="adj" fmla="val 8594"/>
            </a:avLst>
          </a:prstGeom>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7604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ALL CAPS SQL</a:t>
            </a:r>
            <a:r>
              <a:rPr lang="en-GB" baseline="30000" dirty="0"/>
              <a:t>[2]</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a:xfrm>
            <a:off x="913795" y="1732449"/>
            <a:ext cx="10353762" cy="4245441"/>
          </a:xfrm>
        </p:spPr>
        <p:txBody>
          <a:bodyPr>
            <a:normAutofit/>
          </a:bodyPr>
          <a:lstStyle/>
          <a:p>
            <a:r>
              <a:rPr lang="en-GB" b="1" dirty="0"/>
              <a:t>The Good</a:t>
            </a:r>
            <a:br>
              <a:rPr lang="en-GB" dirty="0"/>
            </a:br>
            <a:r>
              <a:rPr lang="en-GB" dirty="0"/>
              <a:t>No need for syntax highlighting</a:t>
            </a:r>
            <a:br>
              <a:rPr lang="en-GB" dirty="0"/>
            </a:br>
            <a:r>
              <a:rPr lang="en-GB" dirty="0"/>
              <a:t>Helps if you are stuck in 1980s</a:t>
            </a:r>
            <a:br>
              <a:rPr lang="en-GB" dirty="0"/>
            </a:br>
            <a:r>
              <a:rPr lang="en-GB" dirty="0"/>
              <a:t>or if you use applications that are notepad-like. </a:t>
            </a:r>
          </a:p>
          <a:p>
            <a:r>
              <a:rPr lang="en-GB" b="1" dirty="0"/>
              <a:t>The Bad</a:t>
            </a:r>
            <a:br>
              <a:rPr lang="en-GB" dirty="0"/>
            </a:br>
            <a:r>
              <a:rPr lang="en-GB" dirty="0"/>
              <a:t>Time and effort wasted</a:t>
            </a:r>
            <a:br>
              <a:rPr lang="en-GB" dirty="0"/>
            </a:br>
            <a:r>
              <a:rPr lang="en-GB" dirty="0"/>
              <a:t>L</a:t>
            </a:r>
            <a:r>
              <a:rPr lang="en-GB" dirty="0">
                <a:effectLst/>
              </a:rPr>
              <a:t>ess readable than lower-case text (</a:t>
            </a:r>
            <a:r>
              <a:rPr lang="en-GB" dirty="0">
                <a:effectLst/>
                <a:hlinkClick r:id="rId2"/>
              </a:rPr>
              <a:t>https://en.wikipedia.org/wiki/All_caps</a:t>
            </a:r>
            <a:r>
              <a:rPr lang="en-GB" dirty="0">
                <a:effectLst/>
              </a:rPr>
              <a:t>)</a:t>
            </a:r>
            <a:br>
              <a:rPr lang="en-GB" dirty="0">
                <a:effectLst/>
              </a:rPr>
            </a:br>
            <a:r>
              <a:rPr lang="en-GB" dirty="0">
                <a:effectLst/>
              </a:rPr>
              <a:t>Sometimes it matters (e.g. CLR types)</a:t>
            </a:r>
          </a:p>
          <a:p>
            <a:r>
              <a:rPr lang="en-GB" b="1" dirty="0">
                <a:effectLst/>
              </a:rPr>
              <a:t>The Avoidable</a:t>
            </a:r>
            <a:br>
              <a:rPr lang="en-GB" b="1" dirty="0">
                <a:effectLst/>
              </a:rPr>
            </a:br>
            <a:r>
              <a:rPr lang="en-GB" dirty="0">
                <a:effectLst/>
              </a:rPr>
              <a:t>Yes, it is. Even on case sensitive instances.</a:t>
            </a:r>
            <a:br>
              <a:rPr lang="en-GB" dirty="0">
                <a:effectLst/>
              </a:rPr>
            </a:br>
            <a:r>
              <a:rPr lang="en-GB" dirty="0">
                <a:effectLst/>
              </a:rPr>
              <a:t>Capitalization of keywords matters only to people.</a:t>
            </a:r>
            <a:br>
              <a:rPr lang="en-GB" dirty="0">
                <a:effectLst/>
              </a:rPr>
            </a:br>
            <a:r>
              <a:rPr lang="en-GB" dirty="0">
                <a:effectLst/>
              </a:rPr>
              <a:t>In ADS it is possible to change settings so that </a:t>
            </a:r>
            <a:r>
              <a:rPr lang="en-GB" dirty="0" err="1">
                <a:effectLst/>
              </a:rPr>
              <a:t>intelliSense</a:t>
            </a:r>
            <a:r>
              <a:rPr lang="en-GB" dirty="0">
                <a:effectLst/>
              </a:rPr>
              <a:t> is using lowercase.</a:t>
            </a:r>
          </a:p>
        </p:txBody>
      </p:sp>
      <p:sp>
        <p:nvSpPr>
          <p:cNvPr id="4" name="TextBox 3">
            <a:extLst>
              <a:ext uri="{FF2B5EF4-FFF2-40B4-BE49-F238E27FC236}">
                <a16:creationId xmlns:a16="http://schemas.microsoft.com/office/drawing/2014/main" id="{CFCD3A14-F707-419D-A2EE-BB8D4FAF6658}"/>
              </a:ext>
            </a:extLst>
          </p:cNvPr>
          <p:cNvSpPr txBox="1"/>
          <p:nvPr/>
        </p:nvSpPr>
        <p:spPr>
          <a:xfrm>
            <a:off x="1236780" y="6117595"/>
            <a:ext cx="4312399" cy="261610"/>
          </a:xfrm>
          <a:prstGeom prst="rect">
            <a:avLst/>
          </a:prstGeom>
          <a:noFill/>
        </p:spPr>
        <p:txBody>
          <a:bodyPr wrap="none" rtlCol="0">
            <a:spAutoFit/>
          </a:bodyPr>
          <a:lstStyle/>
          <a:p>
            <a:r>
              <a:rPr lang="en-GB" sz="1100" dirty="0"/>
              <a:t>[2] This is a highly flammable topic, so let’s get it out in the open first.</a:t>
            </a:r>
          </a:p>
        </p:txBody>
      </p:sp>
      <p:pic>
        <p:nvPicPr>
          <p:cNvPr id="5" name="Picture 4">
            <a:extLst>
              <a:ext uri="{FF2B5EF4-FFF2-40B4-BE49-F238E27FC236}">
                <a16:creationId xmlns:a16="http://schemas.microsoft.com/office/drawing/2014/main" id="{C3F0DD53-E673-4B9E-8E0F-6485C79C34AA}"/>
              </a:ext>
            </a:extLst>
          </p:cNvPr>
          <p:cNvPicPr>
            <a:picLocks noChangeAspect="1"/>
          </p:cNvPicPr>
          <p:nvPr/>
        </p:nvPicPr>
        <p:blipFill>
          <a:blip r:embed="rId3"/>
          <a:stretch>
            <a:fillRect/>
          </a:stretch>
        </p:blipFill>
        <p:spPr>
          <a:xfrm>
            <a:off x="1017996" y="371442"/>
            <a:ext cx="2124371" cy="238158"/>
          </a:xfrm>
          <a:prstGeom prst="rect">
            <a:avLst/>
          </a:prstGeom>
        </p:spPr>
      </p:pic>
      <p:pic>
        <p:nvPicPr>
          <p:cNvPr id="6" name="Picture 5">
            <a:extLst>
              <a:ext uri="{FF2B5EF4-FFF2-40B4-BE49-F238E27FC236}">
                <a16:creationId xmlns:a16="http://schemas.microsoft.com/office/drawing/2014/main" id="{659A2B78-FA65-4C5F-AA46-955278342A9D}"/>
              </a:ext>
            </a:extLst>
          </p:cNvPr>
          <p:cNvPicPr>
            <a:picLocks noChangeAspect="1"/>
          </p:cNvPicPr>
          <p:nvPr/>
        </p:nvPicPr>
        <p:blipFill>
          <a:blip r:embed="rId4"/>
          <a:stretch>
            <a:fillRect/>
          </a:stretch>
        </p:blipFill>
        <p:spPr>
          <a:xfrm>
            <a:off x="6971182" y="6130289"/>
            <a:ext cx="4296375" cy="257211"/>
          </a:xfrm>
          <a:prstGeom prst="rect">
            <a:avLst/>
          </a:prstGeom>
        </p:spPr>
      </p:pic>
    </p:spTree>
    <p:extLst>
      <p:ext uri="{BB962C8B-B14F-4D97-AF65-F5344CB8AC3E}">
        <p14:creationId xmlns:p14="http://schemas.microsoft.com/office/powerpoint/2010/main" val="3437767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INFORMATION_SCHEMA</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normAutofit lnSpcReduction="10000"/>
          </a:bodyPr>
          <a:lstStyle/>
          <a:p>
            <a:r>
              <a:rPr lang="en-GB" b="1" dirty="0"/>
              <a:t>The Good</a:t>
            </a:r>
            <a:br>
              <a:rPr lang="en-GB" b="1" dirty="0"/>
            </a:br>
            <a:r>
              <a:rPr lang="en-GB" dirty="0"/>
              <a:t>It is the ANSI standard</a:t>
            </a:r>
            <a:br>
              <a:rPr lang="en-GB" dirty="0"/>
            </a:br>
            <a:r>
              <a:rPr lang="en-GB" dirty="0"/>
              <a:t>The code is more portable to other RDBMS systems</a:t>
            </a:r>
            <a:br>
              <a:rPr lang="en-GB" dirty="0"/>
            </a:br>
            <a:endParaRPr lang="en-GB" dirty="0"/>
          </a:p>
          <a:p>
            <a:r>
              <a:rPr lang="en-GB" b="1" dirty="0"/>
              <a:t>The Bad</a:t>
            </a:r>
            <a:br>
              <a:rPr lang="en-GB" dirty="0"/>
            </a:br>
            <a:r>
              <a:rPr lang="en-GB" dirty="0"/>
              <a:t>Not all available information can be exposed in INFORMATION_SCHEMA</a:t>
            </a:r>
            <a:br>
              <a:rPr lang="en-GB" dirty="0"/>
            </a:br>
            <a:endParaRPr lang="en-GB" dirty="0">
              <a:effectLst/>
            </a:endParaRPr>
          </a:p>
          <a:p>
            <a:r>
              <a:rPr lang="en-GB" b="1" dirty="0">
                <a:effectLst/>
              </a:rPr>
              <a:t>The Avoidable</a:t>
            </a:r>
            <a:br>
              <a:rPr lang="en-GB" b="1" dirty="0">
                <a:effectLst/>
              </a:rPr>
            </a:br>
            <a:r>
              <a:rPr lang="en-GB" dirty="0">
                <a:effectLst/>
              </a:rPr>
              <a:t>Yes. In fact, Microsoft recommends using System </a:t>
            </a:r>
            <a:r>
              <a:rPr lang="en-GB" dirty="0" err="1">
                <a:effectLst/>
              </a:rPr>
              <a:t>Catalog</a:t>
            </a:r>
            <a:r>
              <a:rPr lang="en-GB" dirty="0">
                <a:effectLst/>
              </a:rPr>
              <a:t> Views over other ways of obtaining this type of information.</a:t>
            </a:r>
            <a:br>
              <a:rPr lang="en-GB" dirty="0">
                <a:effectLst/>
              </a:rPr>
            </a:br>
            <a:br>
              <a:rPr lang="en-GB" dirty="0">
                <a:effectLst/>
              </a:rPr>
            </a:br>
            <a:r>
              <a:rPr lang="en-GB" dirty="0">
                <a:effectLst/>
              </a:rPr>
              <a:t>(</a:t>
            </a:r>
            <a:r>
              <a:rPr lang="en-GB" dirty="0">
                <a:effectLst/>
                <a:hlinkClick r:id="rId2"/>
              </a:rPr>
              <a:t>https://docs.microsoft.com/en-us/sql/relational-databases/system-catalog-views/catalog-views-transact-sql?view=sql-server-2017</a:t>
            </a:r>
            <a:r>
              <a:rPr lang="en-GB" dirty="0">
                <a:effectLst/>
              </a:rPr>
              <a:t>)</a:t>
            </a:r>
          </a:p>
        </p:txBody>
      </p:sp>
      <p:pic>
        <p:nvPicPr>
          <p:cNvPr id="6" name="Picture 5">
            <a:extLst>
              <a:ext uri="{FF2B5EF4-FFF2-40B4-BE49-F238E27FC236}">
                <a16:creationId xmlns:a16="http://schemas.microsoft.com/office/drawing/2014/main" id="{476D350C-0C39-4808-BC71-3D9253C53FA7}"/>
              </a:ext>
            </a:extLst>
          </p:cNvPr>
          <p:cNvPicPr>
            <a:picLocks noChangeAspect="1"/>
          </p:cNvPicPr>
          <p:nvPr/>
        </p:nvPicPr>
        <p:blipFill>
          <a:blip r:embed="rId3"/>
          <a:stretch>
            <a:fillRect/>
          </a:stretch>
        </p:blipFill>
        <p:spPr>
          <a:xfrm>
            <a:off x="1033451" y="361915"/>
            <a:ext cx="3677163" cy="247685"/>
          </a:xfrm>
          <a:prstGeom prst="rect">
            <a:avLst/>
          </a:prstGeom>
        </p:spPr>
      </p:pic>
    </p:spTree>
    <p:extLst>
      <p:ext uri="{BB962C8B-B14F-4D97-AF65-F5344CB8AC3E}">
        <p14:creationId xmlns:p14="http://schemas.microsoft.com/office/powerpoint/2010/main" val="8625185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System Compatibility View – </a:t>
            </a:r>
            <a:r>
              <a:rPr lang="en-GB" dirty="0" err="1"/>
              <a:t>sys.sysobjects</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 will run on SQL Server 2000</a:t>
            </a:r>
            <a:br>
              <a:rPr lang="en-GB" dirty="0"/>
            </a:br>
            <a:endParaRPr lang="en-GB" dirty="0"/>
          </a:p>
          <a:p>
            <a:r>
              <a:rPr lang="en-GB" b="1" dirty="0"/>
              <a:t>The Bad</a:t>
            </a:r>
            <a:br>
              <a:rPr lang="en-GB" dirty="0"/>
            </a:br>
            <a:r>
              <a:rPr lang="en-GB" dirty="0"/>
              <a:t>Included only for backwards compatibility</a:t>
            </a:r>
            <a:br>
              <a:rPr lang="en-GB" dirty="0"/>
            </a:br>
            <a:r>
              <a:rPr lang="en-GB" dirty="0"/>
              <a:t>Does not include information about new features from 2005 onwards</a:t>
            </a:r>
            <a:br>
              <a:rPr lang="en-GB" dirty="0"/>
            </a:br>
            <a:endParaRPr lang="en-GB" dirty="0">
              <a:effectLst/>
            </a:endParaRPr>
          </a:p>
          <a:p>
            <a:r>
              <a:rPr lang="en-GB" b="1" dirty="0">
                <a:effectLst/>
              </a:rPr>
              <a:t>The Avoidable</a:t>
            </a:r>
            <a:br>
              <a:rPr lang="en-GB" b="1" dirty="0">
                <a:effectLst/>
              </a:rPr>
            </a:br>
            <a:r>
              <a:rPr lang="en-GB" dirty="0">
                <a:effectLst/>
              </a:rPr>
              <a:t>Yes. Use the System </a:t>
            </a:r>
            <a:r>
              <a:rPr lang="en-GB" dirty="0" err="1">
                <a:effectLst/>
              </a:rPr>
              <a:t>Catalog</a:t>
            </a:r>
            <a:r>
              <a:rPr lang="en-GB" dirty="0">
                <a:effectLst/>
              </a:rPr>
              <a:t> Views in the </a:t>
            </a:r>
            <a:r>
              <a:rPr lang="en-GB" i="1" dirty="0">
                <a:effectLst/>
              </a:rPr>
              <a:t>sys</a:t>
            </a:r>
            <a:r>
              <a:rPr lang="en-GB" dirty="0">
                <a:effectLst/>
              </a:rPr>
              <a:t> schema. </a:t>
            </a:r>
            <a:br>
              <a:rPr lang="en-GB" dirty="0">
                <a:effectLst/>
              </a:rPr>
            </a:br>
            <a:r>
              <a:rPr lang="en-GB" dirty="0">
                <a:effectLst/>
              </a:rPr>
              <a:t>For </a:t>
            </a:r>
            <a:r>
              <a:rPr lang="en-GB" i="1" dirty="0" err="1">
                <a:effectLst/>
              </a:rPr>
              <a:t>sys.sysobjects</a:t>
            </a:r>
            <a:r>
              <a:rPr lang="en-GB" dirty="0">
                <a:effectLst/>
              </a:rPr>
              <a:t> it is </a:t>
            </a:r>
            <a:r>
              <a:rPr lang="en-GB" i="1" dirty="0" err="1">
                <a:effectLst/>
              </a:rPr>
              <a:t>sys.objects</a:t>
            </a:r>
            <a:endParaRPr lang="en-GB" i="1" dirty="0">
              <a:effectLst/>
            </a:endParaRPr>
          </a:p>
        </p:txBody>
      </p:sp>
      <p:pic>
        <p:nvPicPr>
          <p:cNvPr id="4" name="Picture 3">
            <a:extLst>
              <a:ext uri="{FF2B5EF4-FFF2-40B4-BE49-F238E27FC236}">
                <a16:creationId xmlns:a16="http://schemas.microsoft.com/office/drawing/2014/main" id="{D09A4246-33E3-4428-AC64-5229ED8A7AF6}"/>
              </a:ext>
            </a:extLst>
          </p:cNvPr>
          <p:cNvPicPr>
            <a:picLocks noChangeAspect="1"/>
          </p:cNvPicPr>
          <p:nvPr/>
        </p:nvPicPr>
        <p:blipFill>
          <a:blip r:embed="rId2"/>
          <a:stretch>
            <a:fillRect/>
          </a:stretch>
        </p:blipFill>
        <p:spPr>
          <a:xfrm>
            <a:off x="1030295" y="369085"/>
            <a:ext cx="2476846" cy="238158"/>
          </a:xfrm>
          <a:prstGeom prst="rect">
            <a:avLst/>
          </a:prstGeom>
        </p:spPr>
      </p:pic>
    </p:spTree>
    <p:extLst>
      <p:ext uri="{BB962C8B-B14F-4D97-AF65-F5344CB8AC3E}">
        <p14:creationId xmlns:p14="http://schemas.microsoft.com/office/powerpoint/2010/main" val="1514811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Indentation and BEGIN…END</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Makes it more difficult to read the code</a:t>
            </a:r>
          </a:p>
          <a:p>
            <a:endParaRPr lang="en-GB" dirty="0">
              <a:effectLst/>
            </a:endParaRPr>
          </a:p>
          <a:p>
            <a:r>
              <a:rPr lang="en-GB" b="1" dirty="0">
                <a:effectLst/>
              </a:rPr>
              <a:t>The Avoidable</a:t>
            </a:r>
            <a:br>
              <a:rPr lang="en-GB" b="1" dirty="0">
                <a:effectLst/>
              </a:rPr>
            </a:br>
            <a:r>
              <a:rPr lang="en-GB" dirty="0">
                <a:effectLst/>
              </a:rPr>
              <a:t>Yes. Indentation and all white spaces are ignored by SQL Server. Being and end are optional in stored procedure declaration as it has to be the only statement in the batch. Still, not everything that can be avoided needs to be avoided. </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762687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Batch Separator (GO)</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GO is not a keyword. </a:t>
            </a:r>
          </a:p>
          <a:p>
            <a:r>
              <a:rPr lang="en-GB" dirty="0">
                <a:effectLst/>
              </a:rPr>
              <a:t>It is useful if multiple statements are in the same file. </a:t>
            </a:r>
          </a:p>
          <a:p>
            <a:r>
              <a:rPr lang="en-GB" dirty="0">
                <a:effectLst/>
              </a:rPr>
              <a:t>If multiple stored procedures are defined in the same file</a:t>
            </a:r>
            <a:br>
              <a:rPr lang="en-GB" dirty="0">
                <a:effectLst/>
              </a:rPr>
            </a:br>
            <a:r>
              <a:rPr lang="en-GB" dirty="0">
                <a:effectLst/>
              </a:rPr>
              <a:t>make sure that you end each stored procedure with a </a:t>
            </a:r>
            <a:r>
              <a:rPr lang="en-GB" i="1" dirty="0">
                <a:effectLst/>
              </a:rPr>
              <a:t>go</a:t>
            </a:r>
            <a:r>
              <a:rPr lang="en-GB" dirty="0">
                <a:effectLst/>
              </a:rPr>
              <a:t>.</a:t>
            </a:r>
          </a:p>
          <a:p>
            <a:r>
              <a:rPr lang="en-GB" dirty="0">
                <a:effectLst/>
              </a:rPr>
              <a:t>But there is no need to use </a:t>
            </a:r>
            <a:r>
              <a:rPr lang="en-GB" i="1" dirty="0">
                <a:effectLst/>
              </a:rPr>
              <a:t>go</a:t>
            </a:r>
            <a:r>
              <a:rPr lang="en-GB" dirty="0">
                <a:effectLst/>
              </a:rPr>
              <a:t> after every statement.</a:t>
            </a:r>
            <a:br>
              <a:rPr lang="en-GB" dirty="0">
                <a:effectLst/>
              </a:rPr>
            </a:br>
            <a:r>
              <a:rPr lang="en-GB" dirty="0">
                <a:effectLst/>
              </a:rPr>
              <a:t>Don’t use it until it is necessary. </a:t>
            </a:r>
          </a:p>
        </p:txBody>
      </p:sp>
      <p:pic>
        <p:nvPicPr>
          <p:cNvPr id="4" name="Picture 3">
            <a:extLst>
              <a:ext uri="{FF2B5EF4-FFF2-40B4-BE49-F238E27FC236}">
                <a16:creationId xmlns:a16="http://schemas.microsoft.com/office/drawing/2014/main" id="{BDB2DAC6-BACC-4187-A031-78B35BE1673E}"/>
              </a:ext>
            </a:extLst>
          </p:cNvPr>
          <p:cNvPicPr>
            <a:picLocks noChangeAspect="1"/>
          </p:cNvPicPr>
          <p:nvPr/>
        </p:nvPicPr>
        <p:blipFill>
          <a:blip r:embed="rId2"/>
          <a:stretch>
            <a:fillRect/>
          </a:stretch>
        </p:blipFill>
        <p:spPr>
          <a:xfrm>
            <a:off x="1041513" y="371442"/>
            <a:ext cx="2133898" cy="238158"/>
          </a:xfrm>
          <a:prstGeom prst="rect">
            <a:avLst/>
          </a:prstGeom>
        </p:spPr>
      </p:pic>
    </p:spTree>
    <p:extLst>
      <p:ext uri="{BB962C8B-B14F-4D97-AF65-F5344CB8AC3E}">
        <p14:creationId xmlns:p14="http://schemas.microsoft.com/office/powerpoint/2010/main" val="21891674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no good</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Here it is an example of misguided attempt at avoiding problems with ternary logic in the </a:t>
            </a:r>
            <a:r>
              <a:rPr lang="en-GB" i="1" dirty="0">
                <a:effectLst/>
              </a:rPr>
              <a:t>where</a:t>
            </a:r>
            <a:r>
              <a:rPr lang="en-GB" dirty="0">
                <a:effectLst/>
              </a:rPr>
              <a:t> clause. Whatever the reason, if only possible, functions should not be used on columns in </a:t>
            </a:r>
            <a:r>
              <a:rPr lang="en-GB" i="1" dirty="0">
                <a:effectLst/>
              </a:rPr>
              <a:t>where</a:t>
            </a:r>
            <a:r>
              <a:rPr lang="en-GB" dirty="0">
                <a:effectLst/>
              </a:rPr>
              <a:t> part of a query. </a:t>
            </a:r>
            <a:endParaRPr lang="en-GB" i="1" dirty="0">
              <a:effectLst/>
            </a:endParaRPr>
          </a:p>
        </p:txBody>
      </p:sp>
      <p:pic>
        <p:nvPicPr>
          <p:cNvPr id="4" name="Picture 3">
            <a:extLst>
              <a:ext uri="{FF2B5EF4-FFF2-40B4-BE49-F238E27FC236}">
                <a16:creationId xmlns:a16="http://schemas.microsoft.com/office/drawing/2014/main" id="{AEE6E5E4-A41E-4C9B-B49C-3924922C387D}"/>
              </a:ext>
            </a:extLst>
          </p:cNvPr>
          <p:cNvPicPr>
            <a:picLocks noChangeAspect="1"/>
          </p:cNvPicPr>
          <p:nvPr/>
        </p:nvPicPr>
        <p:blipFill>
          <a:blip r:embed="rId2"/>
          <a:stretch>
            <a:fillRect/>
          </a:stretch>
        </p:blipFill>
        <p:spPr>
          <a:xfrm>
            <a:off x="1037688" y="371442"/>
            <a:ext cx="5572903" cy="238158"/>
          </a:xfrm>
          <a:prstGeom prst="rect">
            <a:avLst/>
          </a:prstGeom>
        </p:spPr>
      </p:pic>
    </p:spTree>
    <p:extLst>
      <p:ext uri="{BB962C8B-B14F-4D97-AF65-F5344CB8AC3E}">
        <p14:creationId xmlns:p14="http://schemas.microsoft.com/office/powerpoint/2010/main" val="3272890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Second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4"/>
          <a:stretch>
            <a:fillRect/>
          </a:stretch>
        </p:blipFill>
        <p:spPr>
          <a:xfrm>
            <a:off x="4408600" y="2961816"/>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746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No explicit schemas for objects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If you are not using schemas yet, you may in the future.</a:t>
            </a:r>
            <a:br>
              <a:rPr lang="en-GB" dirty="0"/>
            </a:br>
            <a:r>
              <a:rPr lang="en-GB" dirty="0"/>
              <a:t>As the application grows historic code might start behaving erratically.</a:t>
            </a:r>
            <a:br>
              <a:rPr lang="en-GB" dirty="0"/>
            </a:br>
            <a:r>
              <a:rPr lang="en-GB" dirty="0"/>
              <a:t>It can cause multiple execution plans for what appears to be the same query.</a:t>
            </a:r>
            <a:br>
              <a:rPr lang="en-GB" dirty="0"/>
            </a:br>
            <a:endParaRPr lang="en-GB" dirty="0">
              <a:effectLst/>
            </a:endParaRPr>
          </a:p>
          <a:p>
            <a:r>
              <a:rPr lang="en-GB" b="1" dirty="0">
                <a:effectLst/>
              </a:rPr>
              <a:t>The Avoidable</a:t>
            </a:r>
            <a:br>
              <a:rPr lang="en-GB" b="1" dirty="0">
                <a:effectLst/>
              </a:rPr>
            </a:br>
            <a:r>
              <a:rPr lang="en-GB" dirty="0">
                <a:effectLst/>
              </a:rPr>
              <a:t>Yes. It is a good practice, and in number of applications it is necessary: using scalar functions or using </a:t>
            </a:r>
            <a:r>
              <a:rPr lang="en-GB" i="1" dirty="0" err="1">
                <a:effectLst/>
              </a:rPr>
              <a:t>schemabinding</a:t>
            </a:r>
            <a:r>
              <a:rPr lang="en-GB" dirty="0">
                <a:effectLst/>
              </a:rPr>
              <a:t> for example.</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177690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 – again!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simply no good. At all.</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This attempt looks better, but still when the </a:t>
            </a:r>
            <a:r>
              <a:rPr lang="en-GB" i="1" dirty="0">
                <a:effectLst/>
              </a:rPr>
              <a:t>@name</a:t>
            </a:r>
            <a:r>
              <a:rPr lang="en-GB" dirty="0">
                <a:effectLst/>
              </a:rPr>
              <a:t> is </a:t>
            </a:r>
            <a:r>
              <a:rPr lang="en-GB" i="1" dirty="0">
                <a:effectLst/>
              </a:rPr>
              <a:t>NULL</a:t>
            </a:r>
            <a:r>
              <a:rPr lang="en-GB" dirty="0">
                <a:effectLst/>
              </a:rPr>
              <a:t> it will force a full table scan just to make sure that </a:t>
            </a:r>
            <a:r>
              <a:rPr lang="en-GB" i="1" dirty="0">
                <a:effectLst/>
              </a:rPr>
              <a:t>name </a:t>
            </a:r>
            <a:r>
              <a:rPr lang="en-GB" dirty="0">
                <a:effectLst/>
              </a:rPr>
              <a:t>is really equal to </a:t>
            </a:r>
            <a:r>
              <a:rPr lang="en-GB" i="1" dirty="0">
                <a:effectLst/>
              </a:rPr>
              <a:t>name. </a:t>
            </a:r>
          </a:p>
        </p:txBody>
      </p:sp>
      <p:pic>
        <p:nvPicPr>
          <p:cNvPr id="5" name="Picture 4">
            <a:extLst>
              <a:ext uri="{FF2B5EF4-FFF2-40B4-BE49-F238E27FC236}">
                <a16:creationId xmlns:a16="http://schemas.microsoft.com/office/drawing/2014/main" id="{5CB09B38-B573-4AAD-9441-CC02F8065665}"/>
              </a:ext>
            </a:extLst>
          </p:cNvPr>
          <p:cNvPicPr>
            <a:picLocks noChangeAspect="1"/>
          </p:cNvPicPr>
          <p:nvPr/>
        </p:nvPicPr>
        <p:blipFill>
          <a:blip r:embed="rId2"/>
          <a:stretch>
            <a:fillRect/>
          </a:stretch>
        </p:blipFill>
        <p:spPr>
          <a:xfrm>
            <a:off x="1030351" y="371442"/>
            <a:ext cx="3639058" cy="238158"/>
          </a:xfrm>
          <a:prstGeom prst="rect">
            <a:avLst/>
          </a:prstGeom>
        </p:spPr>
      </p:pic>
    </p:spTree>
    <p:extLst>
      <p:ext uri="{BB962C8B-B14F-4D97-AF65-F5344CB8AC3E}">
        <p14:creationId xmlns:p14="http://schemas.microsoft.com/office/powerpoint/2010/main" val="1681269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Drop and create pattern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It’s common practice, must be for a good reason.</a:t>
            </a:r>
            <a:br>
              <a:rPr lang="en-GB" dirty="0"/>
            </a:br>
            <a:r>
              <a:rPr lang="en-GB" dirty="0"/>
              <a:t>Even SSMS generates code like that!</a:t>
            </a:r>
            <a:br>
              <a:rPr lang="en-GB" dirty="0"/>
            </a:br>
            <a:r>
              <a:rPr lang="en-GB" dirty="0"/>
              <a:t> </a:t>
            </a:r>
          </a:p>
          <a:p>
            <a:r>
              <a:rPr lang="en-GB" b="1" dirty="0"/>
              <a:t>The Bad</a:t>
            </a:r>
            <a:br>
              <a:rPr lang="en-GB" dirty="0"/>
            </a:br>
            <a:r>
              <a:rPr lang="en-GB" dirty="0"/>
              <a:t>Any permissions associated with this procedure will be lost.</a:t>
            </a:r>
            <a:br>
              <a:rPr lang="en-GB" dirty="0"/>
            </a:br>
            <a:r>
              <a:rPr lang="en-GB" dirty="0"/>
              <a:t>There is a moment when the object is missing.</a:t>
            </a:r>
            <a:br>
              <a:rPr lang="en-GB" dirty="0"/>
            </a:br>
            <a:endParaRPr lang="en-GB" dirty="0">
              <a:effectLst/>
            </a:endParaRPr>
          </a:p>
          <a:p>
            <a:r>
              <a:rPr lang="en-GB" b="1" dirty="0">
                <a:effectLst/>
              </a:rPr>
              <a:t>The Avoidable</a:t>
            </a:r>
            <a:br>
              <a:rPr lang="en-GB" b="1" dirty="0">
                <a:effectLst/>
              </a:rPr>
            </a:br>
            <a:r>
              <a:rPr lang="en-GB" dirty="0">
                <a:effectLst/>
              </a:rPr>
              <a:t>Yes. With just a little bit more code a stub of a missing object can be created first, and then it can be altered with the required implementation.</a:t>
            </a:r>
            <a:endParaRPr lang="en-GB" i="1" dirty="0">
              <a:effectLst/>
            </a:endParaRPr>
          </a:p>
        </p:txBody>
      </p:sp>
    </p:spTree>
    <p:extLst>
      <p:ext uri="{BB962C8B-B14F-4D97-AF65-F5344CB8AC3E}">
        <p14:creationId xmlns:p14="http://schemas.microsoft.com/office/powerpoint/2010/main" val="4032191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12FA-BE11-42F5-A043-639A96970C97}"/>
              </a:ext>
            </a:extLst>
          </p:cNvPr>
          <p:cNvSpPr>
            <a:spLocks noGrp="1"/>
          </p:cNvSpPr>
          <p:nvPr>
            <p:ph type="ctrTitle"/>
          </p:nvPr>
        </p:nvSpPr>
        <p:spPr>
          <a:xfrm>
            <a:off x="945009" y="1769540"/>
            <a:ext cx="10291402" cy="1828801"/>
          </a:xfrm>
        </p:spPr>
        <p:txBody>
          <a:bodyPr/>
          <a:lstStyle/>
          <a:p>
            <a:r>
              <a:rPr lang="en-GB" dirty="0"/>
              <a:t>The Good, the Bad</a:t>
            </a:r>
            <a:br>
              <a:rPr lang="en-GB" dirty="0"/>
            </a:br>
            <a:r>
              <a:rPr lang="en-GB" dirty="0"/>
              <a:t>and the Avoidable</a:t>
            </a:r>
          </a:p>
        </p:txBody>
      </p:sp>
      <p:sp>
        <p:nvSpPr>
          <p:cNvPr id="3" name="Subtitle 2">
            <a:extLst>
              <a:ext uri="{FF2B5EF4-FFF2-40B4-BE49-F238E27FC236}">
                <a16:creationId xmlns:a16="http://schemas.microsoft.com/office/drawing/2014/main" id="{CA635CC1-89F4-4D12-9B28-A821BC26FA30}"/>
              </a:ext>
            </a:extLst>
          </p:cNvPr>
          <p:cNvSpPr>
            <a:spLocks noGrp="1"/>
          </p:cNvSpPr>
          <p:nvPr>
            <p:ph type="subTitle" idx="1"/>
          </p:nvPr>
        </p:nvSpPr>
        <p:spPr/>
        <p:txBody>
          <a:bodyPr/>
          <a:lstStyle/>
          <a:p>
            <a:r>
              <a:rPr lang="en-GB" dirty="0"/>
              <a:t>Transact-SQL Practices and Cautionary Tales for Developers</a:t>
            </a:r>
          </a:p>
        </p:txBody>
      </p:sp>
    </p:spTree>
    <p:extLst>
      <p:ext uri="{BB962C8B-B14F-4D97-AF65-F5344CB8AC3E}">
        <p14:creationId xmlns:p14="http://schemas.microsoft.com/office/powerpoint/2010/main" val="304326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SELECT *</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Whatever the future brings I will be covered</a:t>
            </a:r>
            <a:br>
              <a:rPr lang="en-GB" dirty="0"/>
            </a:br>
            <a:r>
              <a:rPr lang="en-GB" dirty="0"/>
              <a:t> </a:t>
            </a:r>
          </a:p>
          <a:p>
            <a:r>
              <a:rPr lang="en-GB" b="1" dirty="0"/>
              <a:t>The Bad</a:t>
            </a:r>
            <a:br>
              <a:rPr lang="en-GB" dirty="0"/>
            </a:br>
            <a:r>
              <a:rPr lang="en-GB" dirty="0"/>
              <a:t>Adding or removing columns might break your queries</a:t>
            </a:r>
            <a:br>
              <a:rPr lang="en-GB" dirty="0"/>
            </a:br>
            <a:r>
              <a:rPr lang="en-GB" dirty="0"/>
              <a:t>even if you don’t use those columns</a:t>
            </a:r>
            <a:br>
              <a:rPr lang="en-GB" dirty="0"/>
            </a:br>
            <a:r>
              <a:rPr lang="en-GB" dirty="0"/>
              <a:t>Indexing is more difficult and mostly ineffective</a:t>
            </a:r>
            <a:br>
              <a:rPr lang="en-GB" dirty="0"/>
            </a:br>
            <a:r>
              <a:rPr lang="en-GB" dirty="0"/>
              <a:t>Can use more IO, memory and network than is necessary</a:t>
            </a:r>
            <a:br>
              <a:rPr lang="en-GB" dirty="0"/>
            </a:br>
            <a:endParaRPr lang="en-GB" dirty="0">
              <a:effectLst/>
            </a:endParaRPr>
          </a:p>
          <a:p>
            <a:r>
              <a:rPr lang="en-GB" b="1" dirty="0">
                <a:effectLst/>
              </a:rPr>
              <a:t>The Avoidable</a:t>
            </a:r>
            <a:br>
              <a:rPr lang="en-GB" b="1" dirty="0">
                <a:effectLst/>
              </a:rPr>
            </a:br>
            <a:r>
              <a:rPr lang="en-GB" dirty="0">
                <a:effectLst/>
              </a:rPr>
              <a:t>Simple, just name the columns you need</a:t>
            </a:r>
            <a:endParaRPr lang="en-GB" i="1" dirty="0">
              <a:effectLst/>
            </a:endParaRPr>
          </a:p>
        </p:txBody>
      </p:sp>
    </p:spTree>
    <p:extLst>
      <p:ext uri="{BB962C8B-B14F-4D97-AF65-F5344CB8AC3E}">
        <p14:creationId xmlns:p14="http://schemas.microsoft.com/office/powerpoint/2010/main" val="1071964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SET NOCOUNT ON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There is some evidence that it doesn’t matter any more</a:t>
            </a:r>
            <a:br>
              <a:rPr lang="en-GB" dirty="0"/>
            </a:br>
            <a:r>
              <a:rPr lang="en-GB" dirty="0"/>
              <a:t>(</a:t>
            </a:r>
            <a:r>
              <a:rPr lang="en-GB" dirty="0">
                <a:hlinkClick r:id="rId2"/>
              </a:rPr>
              <a:t>https://sqlperformance.com/2016/02/t-sql-queries/nocount</a:t>
            </a:r>
            <a:r>
              <a:rPr lang="en-GB" dirty="0"/>
              <a:t>)  </a:t>
            </a:r>
            <a:br>
              <a:rPr lang="en-GB" dirty="0"/>
            </a:br>
            <a:endParaRPr lang="en-GB" dirty="0"/>
          </a:p>
          <a:p>
            <a:r>
              <a:rPr lang="en-GB" b="1" dirty="0"/>
              <a:t>The Bad</a:t>
            </a:r>
            <a:br>
              <a:rPr lang="en-GB" dirty="0"/>
            </a:br>
            <a:r>
              <a:rPr lang="en-GB" dirty="0"/>
              <a:t>Why send stuff over network nobody needs? </a:t>
            </a:r>
            <a:br>
              <a:rPr lang="en-GB" dirty="0"/>
            </a:br>
            <a:endParaRPr lang="en-GB" dirty="0">
              <a:effectLst/>
            </a:endParaRPr>
          </a:p>
          <a:p>
            <a:r>
              <a:rPr lang="en-GB" b="1" dirty="0">
                <a:effectLst/>
              </a:rPr>
              <a:t>The Avoidable</a:t>
            </a:r>
            <a:br>
              <a:rPr lang="en-GB" b="1" dirty="0">
                <a:effectLst/>
              </a:rPr>
            </a:br>
            <a:r>
              <a:rPr lang="en-GB" dirty="0">
                <a:effectLst/>
              </a:rPr>
              <a:t>It is still a good practice to put </a:t>
            </a:r>
            <a:r>
              <a:rPr lang="en-GB" i="1" dirty="0">
                <a:effectLst/>
              </a:rPr>
              <a:t>set </a:t>
            </a:r>
            <a:r>
              <a:rPr lang="en-GB" i="1" dirty="0" err="1">
                <a:effectLst/>
              </a:rPr>
              <a:t>nocount</a:t>
            </a:r>
            <a:r>
              <a:rPr lang="en-GB" i="1" dirty="0">
                <a:effectLst/>
              </a:rPr>
              <a:t> on;</a:t>
            </a:r>
            <a:r>
              <a:rPr lang="en-GB" dirty="0">
                <a:effectLst/>
              </a:rPr>
              <a:t> at the top of any stored procedure. </a:t>
            </a:r>
            <a:endParaRPr lang="en-GB" i="1" dirty="0">
              <a:effectLst/>
            </a:endParaRPr>
          </a:p>
        </p:txBody>
      </p:sp>
    </p:spTree>
    <p:extLst>
      <p:ext uri="{BB962C8B-B14F-4D97-AF65-F5344CB8AC3E}">
        <p14:creationId xmlns:p14="http://schemas.microsoft.com/office/powerpoint/2010/main" val="14352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Third Attempt</a:t>
            </a:r>
          </a:p>
        </p:txBody>
      </p:sp>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stretch>
            <a:fillRect/>
          </a:stretch>
        </p:blipFill>
        <p:spPr>
          <a:xfrm>
            <a:off x="5638618" y="1866288"/>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347680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Implicit type conversions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You don’t have to think about data types much. </a:t>
            </a:r>
            <a:br>
              <a:rPr lang="en-GB" dirty="0"/>
            </a:br>
            <a:endParaRPr lang="en-GB" dirty="0"/>
          </a:p>
          <a:p>
            <a:r>
              <a:rPr lang="en-GB" b="1" dirty="0"/>
              <a:t>The Bad</a:t>
            </a:r>
            <a:br>
              <a:rPr lang="en-GB" dirty="0"/>
            </a:br>
            <a:r>
              <a:rPr lang="en-GB" dirty="0"/>
              <a:t>Implicit data conversions can cause index scans.</a:t>
            </a:r>
            <a:br>
              <a:rPr lang="en-GB" dirty="0"/>
            </a:br>
            <a:r>
              <a:rPr lang="en-GB" dirty="0"/>
              <a:t>Implicit data conversions can make the indexing futile.</a:t>
            </a:r>
            <a:br>
              <a:rPr lang="en-GB" dirty="0"/>
            </a:br>
            <a:r>
              <a:rPr lang="en-GB" dirty="0"/>
              <a:t>Implicit data conversions can kill performance.</a:t>
            </a:r>
            <a:endParaRPr lang="en-GB" dirty="0">
              <a:effectLst/>
            </a:endParaRPr>
          </a:p>
          <a:p>
            <a:r>
              <a:rPr lang="en-GB" b="1" dirty="0">
                <a:effectLst/>
              </a:rPr>
              <a:t>The Avoidable</a:t>
            </a:r>
            <a:br>
              <a:rPr lang="en-GB" b="1" dirty="0">
                <a:effectLst/>
              </a:rPr>
            </a:br>
            <a:r>
              <a:rPr lang="en-GB" dirty="0">
                <a:effectLst/>
              </a:rPr>
              <a:t>Think about types. There are differences between Unicode or ASCII strings, the precision of types matter.</a:t>
            </a:r>
            <a:endParaRPr lang="en-GB" i="1" dirty="0">
              <a:effectLst/>
            </a:endParaRPr>
          </a:p>
        </p:txBody>
      </p:sp>
    </p:spTree>
    <p:extLst>
      <p:ext uri="{BB962C8B-B14F-4D97-AF65-F5344CB8AC3E}">
        <p14:creationId xmlns:p14="http://schemas.microsoft.com/office/powerpoint/2010/main" val="3658591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Depending on implicit ordering</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Less text to write.</a:t>
            </a:r>
            <a:br>
              <a:rPr lang="en-GB" dirty="0"/>
            </a:br>
            <a:endParaRPr lang="en-GB" dirty="0"/>
          </a:p>
          <a:p>
            <a:r>
              <a:rPr lang="en-GB" b="1" dirty="0"/>
              <a:t>The Bad</a:t>
            </a:r>
            <a:br>
              <a:rPr lang="en-GB" dirty="0"/>
            </a:br>
            <a:r>
              <a:rPr lang="en-GB" dirty="0"/>
              <a:t>Sets are not ordered. Any apparent order is just an illusion.</a:t>
            </a:r>
            <a:br>
              <a:rPr lang="en-GB" dirty="0"/>
            </a:br>
            <a:r>
              <a:rPr lang="en-GB" dirty="0"/>
              <a:t>As the data grows, the query might go parallel.</a:t>
            </a:r>
            <a:br>
              <a:rPr lang="en-GB" dirty="0"/>
            </a:br>
            <a:r>
              <a:rPr lang="en-GB" dirty="0"/>
              <a:t>As the data grows different index might be chosen by the QO.</a:t>
            </a:r>
            <a:br>
              <a:rPr lang="en-GB" dirty="0"/>
            </a:br>
            <a:endParaRPr lang="en-GB" dirty="0">
              <a:effectLst/>
            </a:endParaRPr>
          </a:p>
          <a:p>
            <a:r>
              <a:rPr lang="en-GB" b="1" dirty="0">
                <a:effectLst/>
              </a:rPr>
              <a:t>The Avoidable</a:t>
            </a:r>
            <a:br>
              <a:rPr lang="en-GB" b="1" dirty="0">
                <a:effectLst/>
              </a:rPr>
            </a:br>
            <a:r>
              <a:rPr lang="en-GB" dirty="0">
                <a:effectLst/>
              </a:rPr>
              <a:t>Don’t risk it! Always put explicit </a:t>
            </a:r>
            <a:r>
              <a:rPr lang="en-GB" i="1" dirty="0">
                <a:effectLst/>
              </a:rPr>
              <a:t>order by</a:t>
            </a:r>
            <a:r>
              <a:rPr lang="en-GB" dirty="0">
                <a:effectLst/>
              </a:rPr>
              <a:t> on queries that require data in a specific order.</a:t>
            </a:r>
            <a:br>
              <a:rPr lang="en-GB" i="1" dirty="0">
                <a:effectLst/>
              </a:rPr>
            </a:br>
            <a:r>
              <a:rPr lang="en-GB" dirty="0">
                <a:effectLst/>
              </a:rPr>
              <a:t>But don’t order unless you have to.</a:t>
            </a:r>
          </a:p>
        </p:txBody>
      </p:sp>
    </p:spTree>
    <p:extLst>
      <p:ext uri="{BB962C8B-B14F-4D97-AF65-F5344CB8AC3E}">
        <p14:creationId xmlns:p14="http://schemas.microsoft.com/office/powerpoint/2010/main" val="1363586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CREATE OR ALTER</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 code gets cleaner. There is less to type, less to read, all strongly typed.  </a:t>
            </a:r>
            <a:br>
              <a:rPr lang="en-GB" dirty="0"/>
            </a:br>
            <a:endParaRPr lang="en-GB" dirty="0"/>
          </a:p>
          <a:p>
            <a:r>
              <a:rPr lang="en-GB" b="1" dirty="0"/>
              <a:t>The Bad</a:t>
            </a:r>
            <a:br>
              <a:rPr lang="en-GB" dirty="0"/>
            </a:br>
            <a:r>
              <a:rPr lang="en-GB" dirty="0"/>
              <a:t>Works only if you only use SQL Server 2016 SP1 or later.</a:t>
            </a:r>
            <a:br>
              <a:rPr lang="en-GB" dirty="0"/>
            </a:br>
            <a:endParaRPr lang="en-GB" dirty="0">
              <a:effectLst/>
            </a:endParaRPr>
          </a:p>
          <a:p>
            <a:r>
              <a:rPr lang="en-GB" b="1" dirty="0">
                <a:effectLst/>
              </a:rPr>
              <a:t>The Avoidable</a:t>
            </a:r>
            <a:br>
              <a:rPr lang="en-GB" b="1" dirty="0">
                <a:effectLst/>
              </a:rPr>
            </a:br>
            <a:r>
              <a:rPr lang="en-GB" dirty="0">
                <a:effectLst/>
              </a:rPr>
              <a:t>Of course, if you don’t need to support earlier versions of SQL Server. </a:t>
            </a:r>
            <a:endParaRPr lang="en-GB" i="1" dirty="0">
              <a:effectLst/>
            </a:endParaRPr>
          </a:p>
        </p:txBody>
      </p:sp>
    </p:spTree>
    <p:extLst>
      <p:ext uri="{BB962C8B-B14F-4D97-AF65-F5344CB8AC3E}">
        <p14:creationId xmlns:p14="http://schemas.microsoft.com/office/powerpoint/2010/main" val="151469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Semicolons!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Some statements (MERGE, THROW, ;WITH) need them!</a:t>
            </a:r>
          </a:p>
          <a:p>
            <a:r>
              <a:rPr lang="en-GB" dirty="0"/>
              <a:t>Some less common statements (e.g. SEND, RECEIVE, BEGIN DIALOG) may need it too.</a:t>
            </a:r>
          </a:p>
          <a:p>
            <a:r>
              <a:rPr lang="en-GB" dirty="0"/>
              <a:t>Not ending a statement with a semicolon is now officially a deprecated feature</a:t>
            </a:r>
          </a:p>
          <a:p>
            <a:r>
              <a:rPr lang="en-GB" dirty="0">
                <a:effectLst/>
              </a:rPr>
              <a:t>It is unlikely Microsoft will ever remove that feature but why risk it? </a:t>
            </a:r>
          </a:p>
          <a:p>
            <a:endParaRPr lang="en-GB" dirty="0">
              <a:effectLst/>
            </a:endParaRPr>
          </a:p>
          <a:p>
            <a:r>
              <a:rPr lang="en-GB" dirty="0">
                <a:effectLst/>
              </a:rPr>
              <a:t>The Weird Bit</a:t>
            </a:r>
            <a:br>
              <a:rPr lang="en-GB" dirty="0">
                <a:effectLst/>
              </a:rPr>
            </a:br>
            <a:r>
              <a:rPr lang="en-GB" dirty="0">
                <a:effectLst/>
              </a:rPr>
              <a:t>SQL Server appears to be very inconsistent in how it treats semicolons. </a:t>
            </a:r>
            <a:br>
              <a:rPr lang="en-GB" dirty="0">
                <a:effectLst/>
              </a:rPr>
            </a:br>
            <a:r>
              <a:rPr lang="en-GB" dirty="0">
                <a:effectLst/>
              </a:rPr>
              <a:t>Microsoft allows not to use them in most cases yet says it is a deprecated features.</a:t>
            </a:r>
            <a:br>
              <a:rPr lang="en-GB" dirty="0">
                <a:effectLst/>
              </a:rPr>
            </a:br>
            <a:r>
              <a:rPr lang="en-GB" dirty="0">
                <a:effectLst/>
              </a:rPr>
              <a:t>At the same time it is a valid Transact-SQL to put semicolons where they make no sense!</a:t>
            </a:r>
          </a:p>
          <a:p>
            <a:r>
              <a:rPr lang="en-GB" b="1" dirty="0">
                <a:effectLst/>
              </a:rPr>
              <a:t>Use common sense. Put semicolons where they make sense!</a:t>
            </a:r>
          </a:p>
        </p:txBody>
      </p:sp>
      <p:pic>
        <p:nvPicPr>
          <p:cNvPr id="4" name="Picture 3">
            <a:extLst>
              <a:ext uri="{FF2B5EF4-FFF2-40B4-BE49-F238E27FC236}">
                <a16:creationId xmlns:a16="http://schemas.microsoft.com/office/drawing/2014/main" id="{E1845C70-0855-42D3-8876-6CF8D50B1186}"/>
              </a:ext>
            </a:extLst>
          </p:cNvPr>
          <p:cNvPicPr>
            <a:picLocks noChangeAspect="1"/>
          </p:cNvPicPr>
          <p:nvPr/>
        </p:nvPicPr>
        <p:blipFill>
          <a:blip r:embed="rId2"/>
          <a:stretch>
            <a:fillRect/>
          </a:stretch>
        </p:blipFill>
        <p:spPr>
          <a:xfrm>
            <a:off x="7848726" y="1066800"/>
            <a:ext cx="3429479" cy="3143689"/>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01481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ext uri="{BEBA8EAE-BF5A-486C-A8C5-ECC9F3942E4B}">
                <a14:imgProps xmlns:a14="http://schemas.microsoft.com/office/drawing/2010/main">
                  <a14:imgLayer r:embed="rId3">
                    <a14:imgEffect>
                      <a14:saturation sat="49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Fourth Attempt</a:t>
            </a:r>
          </a:p>
        </p:txBody>
      </p:sp>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13795" y="1580050"/>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pic>
        <p:nvPicPr>
          <p:cNvPr id="7" name="Picture 6">
            <a:extLst>
              <a:ext uri="{FF2B5EF4-FFF2-40B4-BE49-F238E27FC236}">
                <a16:creationId xmlns:a16="http://schemas.microsoft.com/office/drawing/2014/main" id="{0AFA9BDD-750F-4E79-9A06-18485D94C1C7}"/>
              </a:ext>
            </a:extLst>
          </p:cNvPr>
          <p:cNvPicPr>
            <a:picLocks noChangeAspect="1"/>
          </p:cNvPicPr>
          <p:nvPr/>
        </p:nvPicPr>
        <p:blipFill>
          <a:blip r:embed="rId6"/>
          <a:stretch>
            <a:fillRect/>
          </a:stretch>
        </p:blipFill>
        <p:spPr>
          <a:xfrm>
            <a:off x="7086620"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299037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normAutofit fontScale="90000"/>
          </a:bodyPr>
          <a:lstStyle/>
          <a:p>
            <a:pPr algn="l"/>
            <a:r>
              <a:rPr lang="en-GB" dirty="0"/>
              <a:t>The QO doesn’t care which one you write. Do you?</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5" name="Picture 4">
            <a:extLst>
              <a:ext uri="{FF2B5EF4-FFF2-40B4-BE49-F238E27FC236}">
                <a16:creationId xmlns:a16="http://schemas.microsoft.com/office/drawing/2014/main" id="{AF81D441-2F32-49D5-B6ED-0C4C3B18AC48}"/>
              </a:ext>
            </a:extLst>
          </p:cNvPr>
          <p:cNvPicPr>
            <a:picLocks noChangeAspect="1"/>
          </p:cNvPicPr>
          <p:nvPr/>
        </p:nvPicPr>
        <p:blipFill>
          <a:blip r:embed="rId4"/>
          <a:stretch>
            <a:fillRect/>
          </a:stretch>
        </p:blipFill>
        <p:spPr>
          <a:xfrm>
            <a:off x="7075972"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7" name="Title 1">
            <a:extLst>
              <a:ext uri="{FF2B5EF4-FFF2-40B4-BE49-F238E27FC236}">
                <a16:creationId xmlns:a16="http://schemas.microsoft.com/office/drawing/2014/main" id="{D866B66A-9E2B-4523-A35A-BCBAE6B1A9A7}"/>
              </a:ext>
            </a:extLst>
          </p:cNvPr>
          <p:cNvSpPr txBox="1">
            <a:spLocks/>
          </p:cNvSpPr>
          <p:nvPr/>
        </p:nvSpPr>
        <p:spPr>
          <a:xfrm>
            <a:off x="913795" y="5277950"/>
            <a:ext cx="5915630" cy="970450"/>
          </a:xfrm>
          <a:prstGeom prst="rect">
            <a:avLst/>
          </a:prstGeom>
          <a:effectLst>
            <a:outerShdw blurRad="25400" dir="17880000">
              <a:srgbClr val="000000">
                <a:alpha val="46000"/>
              </a:srgbClr>
            </a:outerShdw>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dirty="0"/>
              <a:t>Which one is better for developers?</a:t>
            </a:r>
          </a:p>
          <a:p>
            <a:pPr algn="l"/>
            <a:r>
              <a:rPr lang="en-GB" dirty="0"/>
              <a:t>Which one is better for servers?</a:t>
            </a:r>
          </a:p>
        </p:txBody>
      </p:sp>
    </p:spTree>
    <p:extLst>
      <p:ext uri="{BB962C8B-B14F-4D97-AF65-F5344CB8AC3E}">
        <p14:creationId xmlns:p14="http://schemas.microsoft.com/office/powerpoint/2010/main" val="950159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27D0-6DCD-4837-951A-F4EBB12D547A}"/>
              </a:ext>
            </a:extLst>
          </p:cNvPr>
          <p:cNvSpPr>
            <a:spLocks noGrp="1"/>
          </p:cNvSpPr>
          <p:nvPr>
            <p:ph type="title"/>
          </p:nvPr>
        </p:nvSpPr>
        <p:spPr/>
        <p:txBody>
          <a:bodyPr/>
          <a:lstStyle/>
          <a:p>
            <a:pPr algn="l"/>
            <a:r>
              <a:rPr lang="en-GB" dirty="0"/>
              <a:t>First Scenario – Lessons Learnt</a:t>
            </a:r>
          </a:p>
        </p:txBody>
      </p:sp>
      <p:sp>
        <p:nvSpPr>
          <p:cNvPr id="3" name="Content Placeholder 2">
            <a:extLst>
              <a:ext uri="{FF2B5EF4-FFF2-40B4-BE49-F238E27FC236}">
                <a16:creationId xmlns:a16="http://schemas.microsoft.com/office/drawing/2014/main" id="{6708B8DC-A3CE-4DCE-81EA-BA7A3F78C360}"/>
              </a:ext>
            </a:extLst>
          </p:cNvPr>
          <p:cNvSpPr>
            <a:spLocks noGrp="1"/>
          </p:cNvSpPr>
          <p:nvPr>
            <p:ph idx="1"/>
          </p:nvPr>
        </p:nvSpPr>
        <p:spPr>
          <a:xfrm>
            <a:off x="913795" y="1732449"/>
            <a:ext cx="6887180" cy="4058751"/>
          </a:xfrm>
        </p:spPr>
        <p:txBody>
          <a:bodyPr>
            <a:normAutofit fontScale="85000" lnSpcReduction="20000"/>
          </a:bodyPr>
          <a:lstStyle/>
          <a:p>
            <a:r>
              <a:rPr lang="en-GB" b="1" dirty="0"/>
              <a:t>Think about performance</a:t>
            </a:r>
            <a:br>
              <a:rPr lang="en-GB" b="1" dirty="0"/>
            </a:br>
            <a:r>
              <a:rPr lang="en-GB" dirty="0"/>
              <a:t>Be specific in your </a:t>
            </a:r>
            <a:r>
              <a:rPr lang="en-GB" i="1" dirty="0"/>
              <a:t>SELECTs</a:t>
            </a:r>
            <a:br>
              <a:rPr lang="en-GB" i="1" dirty="0"/>
            </a:br>
            <a:r>
              <a:rPr lang="en-GB" dirty="0"/>
              <a:t>Avoid functions in your </a:t>
            </a:r>
            <a:r>
              <a:rPr lang="en-GB" i="1" dirty="0"/>
              <a:t>WHEREs</a:t>
            </a:r>
            <a:br>
              <a:rPr lang="en-GB" dirty="0"/>
            </a:br>
            <a:r>
              <a:rPr lang="en-GB" dirty="0"/>
              <a:t>Think about types and conversions</a:t>
            </a:r>
            <a:br>
              <a:rPr lang="en-GB" dirty="0"/>
            </a:br>
            <a:r>
              <a:rPr lang="en-GB" dirty="0"/>
              <a:t>Use SET NOCOUNT ON; just in case</a:t>
            </a:r>
            <a:br>
              <a:rPr lang="en-GB" dirty="0"/>
            </a:br>
            <a:r>
              <a:rPr lang="en-GB" dirty="0"/>
              <a:t>Be careful with DISTINCT</a:t>
            </a:r>
            <a:br>
              <a:rPr lang="en-GB" dirty="0"/>
            </a:br>
            <a:endParaRPr lang="en-GB" dirty="0"/>
          </a:p>
          <a:p>
            <a:r>
              <a:rPr lang="en-GB" b="1" dirty="0"/>
              <a:t>Be explicit</a:t>
            </a:r>
            <a:br>
              <a:rPr lang="en-GB" b="1" dirty="0"/>
            </a:br>
            <a:r>
              <a:rPr lang="en-GB" dirty="0"/>
              <a:t>Always use explicit schemas</a:t>
            </a:r>
            <a:br>
              <a:rPr lang="en-GB" dirty="0"/>
            </a:br>
            <a:r>
              <a:rPr lang="en-GB" dirty="0"/>
              <a:t>When order matters use ORDER BY</a:t>
            </a:r>
            <a:br>
              <a:rPr lang="en-GB" dirty="0"/>
            </a:br>
            <a:r>
              <a:rPr lang="en-GB" dirty="0"/>
              <a:t>Use BEGIN and END to structure your code</a:t>
            </a:r>
            <a:br>
              <a:rPr lang="en-GB" dirty="0"/>
            </a:br>
            <a:endParaRPr lang="en-GB" dirty="0"/>
          </a:p>
          <a:p>
            <a:r>
              <a:rPr lang="en-GB" b="1" dirty="0"/>
              <a:t>Keep up with the times</a:t>
            </a:r>
            <a:br>
              <a:rPr lang="en-GB" b="1" dirty="0"/>
            </a:br>
            <a:r>
              <a:rPr lang="en-GB" dirty="0"/>
              <a:t>Lowercase is at least as good if not better</a:t>
            </a:r>
            <a:br>
              <a:rPr lang="en-GB" dirty="0"/>
            </a:br>
            <a:r>
              <a:rPr lang="en-GB" dirty="0"/>
              <a:t>Don’t try to be compatible with the whole world</a:t>
            </a:r>
            <a:br>
              <a:rPr lang="en-GB" dirty="0"/>
            </a:br>
            <a:r>
              <a:rPr lang="en-GB" dirty="0"/>
              <a:t>Go easy on the GO</a:t>
            </a:r>
          </a:p>
          <a:p>
            <a:endParaRPr lang="en-GB" b="1" dirty="0"/>
          </a:p>
          <a:p>
            <a:endParaRPr lang="en-GB" dirty="0"/>
          </a:p>
        </p:txBody>
      </p:sp>
      <p:sp>
        <p:nvSpPr>
          <p:cNvPr id="6" name="Content Placeholder 2">
            <a:extLst>
              <a:ext uri="{FF2B5EF4-FFF2-40B4-BE49-F238E27FC236}">
                <a16:creationId xmlns:a16="http://schemas.microsoft.com/office/drawing/2014/main" id="{287C1B9B-A58C-4B9D-AA6A-3C06F65624ED}"/>
              </a:ext>
            </a:extLst>
          </p:cNvPr>
          <p:cNvSpPr txBox="1">
            <a:spLocks/>
          </p:cNvSpPr>
          <p:nvPr/>
        </p:nvSpPr>
        <p:spPr>
          <a:xfrm>
            <a:off x="7296149" y="2227749"/>
            <a:ext cx="4210655" cy="2782401"/>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b="1" dirty="0"/>
              <a:t>Transact-SQL is code</a:t>
            </a:r>
            <a:br>
              <a:rPr lang="en-GB" b="1" dirty="0"/>
            </a:br>
            <a:br>
              <a:rPr lang="en-GB" b="1" dirty="0"/>
            </a:br>
            <a:r>
              <a:rPr lang="en-GB" dirty="0"/>
              <a:t>Treat it like code</a:t>
            </a:r>
            <a:br>
              <a:rPr lang="en-GB" dirty="0"/>
            </a:br>
            <a:r>
              <a:rPr lang="en-GB" dirty="0"/>
              <a:t>Keep it consistent </a:t>
            </a:r>
            <a:br>
              <a:rPr lang="en-GB" dirty="0"/>
            </a:br>
            <a:br>
              <a:rPr lang="en-GB" dirty="0"/>
            </a:br>
            <a:r>
              <a:rPr lang="en-GB" dirty="0"/>
              <a:t>Think maintainability</a:t>
            </a:r>
            <a:br>
              <a:rPr lang="en-GB" dirty="0"/>
            </a:br>
            <a:r>
              <a:rPr lang="en-GB" dirty="0"/>
              <a:t>Think readability</a:t>
            </a:r>
            <a:br>
              <a:rPr lang="en-GB" dirty="0"/>
            </a:br>
            <a:br>
              <a:rPr lang="en-GB" dirty="0"/>
            </a:br>
            <a:r>
              <a:rPr lang="en-GB" dirty="0"/>
              <a:t>Care about your code, </a:t>
            </a:r>
            <a:br>
              <a:rPr lang="en-GB" dirty="0"/>
            </a:br>
            <a:r>
              <a:rPr lang="en-GB" dirty="0"/>
              <a:t>even when the Server doesn’t. </a:t>
            </a:r>
          </a:p>
        </p:txBody>
      </p:sp>
    </p:spTree>
    <p:extLst>
      <p:ext uri="{BB962C8B-B14F-4D97-AF65-F5344CB8AC3E}">
        <p14:creationId xmlns:p14="http://schemas.microsoft.com/office/powerpoint/2010/main" val="15841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3522-70F6-41C9-8D71-A972C130D434}"/>
              </a:ext>
            </a:extLst>
          </p:cNvPr>
          <p:cNvSpPr>
            <a:spLocks noGrp="1"/>
          </p:cNvSpPr>
          <p:nvPr>
            <p:ph type="title"/>
          </p:nvPr>
        </p:nvSpPr>
        <p:spPr>
          <a:xfrm>
            <a:off x="913795" y="609600"/>
            <a:ext cx="10353762" cy="970450"/>
          </a:xfrm>
        </p:spPr>
        <p:txBody>
          <a:bodyPr/>
          <a:lstStyle/>
          <a:p>
            <a:pPr algn="l"/>
            <a:r>
              <a:rPr lang="en-GB" dirty="0"/>
              <a:t>What is this talk about?</a:t>
            </a:r>
          </a:p>
        </p:txBody>
      </p:sp>
      <p:sp>
        <p:nvSpPr>
          <p:cNvPr id="3" name="Text Placeholder 2">
            <a:extLst>
              <a:ext uri="{FF2B5EF4-FFF2-40B4-BE49-F238E27FC236}">
                <a16:creationId xmlns:a16="http://schemas.microsoft.com/office/drawing/2014/main" id="{01C6494A-6905-4E2F-99B6-F8DF590F21D2}"/>
              </a:ext>
            </a:extLst>
          </p:cNvPr>
          <p:cNvSpPr>
            <a:spLocks noGrp="1"/>
          </p:cNvSpPr>
          <p:nvPr>
            <p:ph type="body" idx="1"/>
          </p:nvPr>
        </p:nvSpPr>
        <p:spPr/>
        <p:txBody>
          <a:bodyPr/>
          <a:lstStyle/>
          <a:p>
            <a:pPr algn="l"/>
            <a:r>
              <a:rPr lang="en-GB" dirty="0"/>
              <a:t>Transact-SQL for the Server</a:t>
            </a:r>
          </a:p>
        </p:txBody>
      </p:sp>
      <p:sp>
        <p:nvSpPr>
          <p:cNvPr id="4" name="Content Placeholder 3">
            <a:extLst>
              <a:ext uri="{FF2B5EF4-FFF2-40B4-BE49-F238E27FC236}">
                <a16:creationId xmlns:a16="http://schemas.microsoft.com/office/drawing/2014/main" id="{C28A7647-5323-4D2A-829F-115F041089A3}"/>
              </a:ext>
            </a:extLst>
          </p:cNvPr>
          <p:cNvSpPr>
            <a:spLocks noGrp="1"/>
          </p:cNvSpPr>
          <p:nvPr>
            <p:ph sz="half" idx="2"/>
          </p:nvPr>
        </p:nvSpPr>
        <p:spPr/>
        <p:txBody>
          <a:bodyPr/>
          <a:lstStyle/>
          <a:p>
            <a:r>
              <a:rPr lang="en-GB" b="1" dirty="0"/>
              <a:t>The Good</a:t>
            </a:r>
            <a:br>
              <a:rPr lang="en-GB" dirty="0"/>
            </a:br>
            <a:r>
              <a:rPr lang="en-GB" dirty="0"/>
              <a:t>Whatever you do it will work just fine. </a:t>
            </a:r>
          </a:p>
          <a:p>
            <a:r>
              <a:rPr lang="en-GB" b="1" dirty="0"/>
              <a:t>The Bad </a:t>
            </a:r>
            <a:br>
              <a:rPr lang="en-GB" dirty="0"/>
            </a:br>
            <a:r>
              <a:rPr lang="en-GB" dirty="0"/>
              <a:t> It will work fine until it doesn’t. </a:t>
            </a:r>
          </a:p>
          <a:p>
            <a:r>
              <a:rPr lang="en-GB" b="1" dirty="0"/>
              <a:t>The Avoidable</a:t>
            </a:r>
            <a:br>
              <a:rPr lang="en-GB" dirty="0"/>
            </a:br>
            <a:r>
              <a:rPr lang="en-GB" dirty="0"/>
              <a:t>How to avoid the bad.</a:t>
            </a:r>
          </a:p>
        </p:txBody>
      </p:sp>
      <p:sp>
        <p:nvSpPr>
          <p:cNvPr id="5" name="Text Placeholder 4">
            <a:extLst>
              <a:ext uri="{FF2B5EF4-FFF2-40B4-BE49-F238E27FC236}">
                <a16:creationId xmlns:a16="http://schemas.microsoft.com/office/drawing/2014/main" id="{2601D436-FCB9-4C3B-85D8-FC9BB25FC788}"/>
              </a:ext>
            </a:extLst>
          </p:cNvPr>
          <p:cNvSpPr>
            <a:spLocks noGrp="1"/>
          </p:cNvSpPr>
          <p:nvPr>
            <p:ph type="body" sz="quarter" idx="3"/>
          </p:nvPr>
        </p:nvSpPr>
        <p:spPr/>
        <p:txBody>
          <a:bodyPr/>
          <a:lstStyle/>
          <a:p>
            <a:pPr algn="l"/>
            <a:r>
              <a:rPr lang="en-GB" dirty="0"/>
              <a:t>Transact-SQL for Developers</a:t>
            </a:r>
          </a:p>
        </p:txBody>
      </p:sp>
      <p:sp>
        <p:nvSpPr>
          <p:cNvPr id="6" name="Content Placeholder 5">
            <a:extLst>
              <a:ext uri="{FF2B5EF4-FFF2-40B4-BE49-F238E27FC236}">
                <a16:creationId xmlns:a16="http://schemas.microsoft.com/office/drawing/2014/main" id="{33CD4C01-30FD-438D-B9EE-6DBB019FF545}"/>
              </a:ext>
            </a:extLst>
          </p:cNvPr>
          <p:cNvSpPr>
            <a:spLocks noGrp="1"/>
          </p:cNvSpPr>
          <p:nvPr>
            <p:ph sz="quarter" idx="4"/>
          </p:nvPr>
        </p:nvSpPr>
        <p:spPr/>
        <p:txBody>
          <a:bodyPr/>
          <a:lstStyle/>
          <a:p>
            <a:r>
              <a:rPr lang="en-GB" b="1" dirty="0"/>
              <a:t>The Good</a:t>
            </a:r>
            <a:br>
              <a:rPr lang="en-GB" dirty="0"/>
            </a:br>
            <a:r>
              <a:rPr lang="en-GB" dirty="0"/>
              <a:t>How to write good Transact-SQL.</a:t>
            </a:r>
          </a:p>
          <a:p>
            <a:r>
              <a:rPr lang="en-GB" b="1" dirty="0"/>
              <a:t>The Bad </a:t>
            </a:r>
            <a:br>
              <a:rPr lang="en-GB" dirty="0"/>
            </a:br>
            <a:r>
              <a:rPr lang="en-GB" dirty="0"/>
              <a:t>How to avoid common mistakes.</a:t>
            </a:r>
          </a:p>
          <a:p>
            <a:r>
              <a:rPr lang="en-GB" b="1" dirty="0"/>
              <a:t>The Avoidable</a:t>
            </a:r>
            <a:br>
              <a:rPr lang="en-GB" b="1" dirty="0"/>
            </a:br>
            <a:r>
              <a:rPr lang="en-GB" dirty="0"/>
              <a:t>The internet is full of advise as common as it is outdated on how to solve problems that no longer exist. Use the latest technology when possible. </a:t>
            </a:r>
          </a:p>
          <a:p>
            <a:endParaRPr lang="en-GB" dirty="0"/>
          </a:p>
        </p:txBody>
      </p:sp>
    </p:spTree>
    <p:extLst>
      <p:ext uri="{BB962C8B-B14F-4D97-AF65-F5344CB8AC3E}">
        <p14:creationId xmlns:p14="http://schemas.microsoft.com/office/powerpoint/2010/main" val="27225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Second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How to aggregating strings</a:t>
            </a:r>
            <a:br>
              <a:rPr lang="en-GB" dirty="0"/>
            </a:br>
            <a:r>
              <a:rPr lang="en-GB" dirty="0"/>
              <a:t>or why not to trust the Internet.</a:t>
            </a:r>
          </a:p>
        </p:txBody>
      </p:sp>
    </p:spTree>
    <p:extLst>
      <p:ext uri="{BB962C8B-B14F-4D97-AF65-F5344CB8AC3E}">
        <p14:creationId xmlns:p14="http://schemas.microsoft.com/office/powerpoint/2010/main" val="34381984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Second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for each object type in </a:t>
            </a:r>
            <a:r>
              <a:rPr lang="en-GB" i="1" dirty="0" err="1"/>
              <a:t>sys.all_objects</a:t>
            </a:r>
            <a:r>
              <a:rPr lang="en-GB" dirty="0"/>
              <a:t> will display the names of the objects.</a:t>
            </a:r>
          </a:p>
          <a:p>
            <a:endParaRPr lang="en-GB" dirty="0"/>
          </a:p>
          <a:p>
            <a:r>
              <a:rPr lang="en-GB" dirty="0"/>
              <a:t>Only the first 10 object names in alphabetical order should be considered.</a:t>
            </a:r>
          </a:p>
          <a:p>
            <a:r>
              <a:rPr lang="en-GB" dirty="0"/>
              <a:t>There should be one row of data per type.</a:t>
            </a:r>
          </a:p>
          <a:p>
            <a:r>
              <a:rPr lang="en-GB" dirty="0"/>
              <a:t>All names for a group should be in a single string, separated by a comma.</a:t>
            </a:r>
            <a:endParaRPr lang="en-GB" i="1" dirty="0"/>
          </a:p>
          <a:p>
            <a:endParaRPr lang="en-GB" dirty="0"/>
          </a:p>
          <a:p>
            <a:pPr marL="36900" indent="0">
              <a:buNone/>
            </a:pPr>
            <a:r>
              <a:rPr lang="en-GB" dirty="0"/>
              <a:t>I know that it violates the 1</a:t>
            </a:r>
            <a:r>
              <a:rPr lang="en-GB" baseline="30000" dirty="0"/>
              <a:t>st</a:t>
            </a:r>
            <a:r>
              <a:rPr lang="en-GB" dirty="0"/>
              <a:t> Normal Form. Sod Codd, end user is always right! </a:t>
            </a:r>
          </a:p>
        </p:txBody>
      </p:sp>
    </p:spTree>
    <p:extLst>
      <p:ext uri="{BB962C8B-B14F-4D97-AF65-F5344CB8AC3E}">
        <p14:creationId xmlns:p14="http://schemas.microsoft.com/office/powerpoint/2010/main" val="17885684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6368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98298-BCE3-431B-9AE9-D3548502E8DF}"/>
              </a:ext>
            </a:extLst>
          </p:cNvPr>
          <p:cNvPicPr>
            <a:picLocks noChangeAspect="1"/>
          </p:cNvPicPr>
          <p:nvPr/>
        </p:nvPicPr>
        <p:blipFill>
          <a:blip r:embed="rId2"/>
          <a:stretch>
            <a:fillRect/>
          </a:stretch>
        </p:blipFill>
        <p:spPr>
          <a:xfrm>
            <a:off x="0" y="0"/>
            <a:ext cx="6583680" cy="6866470"/>
          </a:xfrm>
          <a:prstGeom prst="rect">
            <a:avLst/>
          </a:prstGeom>
        </p:spPr>
      </p:pic>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I can do it!</a:t>
            </a:r>
          </a:p>
          <a:p>
            <a:r>
              <a:rPr lang="en-GB" dirty="0"/>
              <a:t>First result in Google!</a:t>
            </a:r>
          </a:p>
          <a:p>
            <a:r>
              <a:rPr lang="en-GB" dirty="0"/>
              <a:t>Stack Overflow – the Accepted Solution</a:t>
            </a:r>
          </a:p>
          <a:p>
            <a:r>
              <a:rPr lang="en-GB" dirty="0"/>
              <a:t>Regular Transact SQL</a:t>
            </a:r>
          </a:p>
          <a:p>
            <a:r>
              <a:rPr lang="en-GB" dirty="0"/>
              <a:t>Should work in Azure</a:t>
            </a:r>
          </a:p>
          <a:p>
            <a:r>
              <a:rPr lang="en-GB" dirty="0"/>
              <a:t>Plenty of upvotes, the </a:t>
            </a:r>
            <a:r>
              <a:rPr lang="en-GB"/>
              <a:t>Internet agrees</a:t>
            </a:r>
            <a:endParaRPr lang="en-GB" dirty="0"/>
          </a:p>
          <a:p>
            <a:r>
              <a:rPr lang="en-GB" dirty="0"/>
              <a:t>Code looks clean, they know their stuff</a:t>
            </a:r>
          </a:p>
          <a:p>
            <a:r>
              <a:rPr lang="en-GB" dirty="0"/>
              <a:t>But that’s a lot of code</a:t>
            </a:r>
          </a:p>
          <a:p>
            <a:r>
              <a:rPr lang="en-GB" dirty="0"/>
              <a:t>Surely it doesn’t have to be that complex</a:t>
            </a:r>
          </a:p>
          <a:p>
            <a:r>
              <a:rPr lang="en-GB" dirty="0"/>
              <a:t>What? Isn’t it a recursive query?</a:t>
            </a:r>
          </a:p>
          <a:p>
            <a:r>
              <a:rPr lang="en-GB" dirty="0"/>
              <a:t>What if I need more than 100 values?</a:t>
            </a:r>
          </a:p>
          <a:p>
            <a:r>
              <a:rPr lang="en-GB" dirty="0"/>
              <a:t>How will I explain it in code review?</a:t>
            </a:r>
            <a:br>
              <a:rPr lang="en-GB" dirty="0"/>
            </a:br>
            <a:endParaRPr lang="en-GB" dirty="0"/>
          </a:p>
          <a:p>
            <a:r>
              <a:rPr lang="en-GB" dirty="0"/>
              <a:t>What was that second link, Google?</a:t>
            </a:r>
          </a:p>
          <a:p>
            <a:endParaRPr lang="en-GB" dirty="0"/>
          </a:p>
          <a:p>
            <a:endParaRPr lang="en-GB" dirty="0"/>
          </a:p>
          <a:p>
            <a:pPr marL="36900" indent="0">
              <a:buFont typeface="Wingdings 2" charset="2"/>
              <a:buNone/>
            </a:pPr>
            <a:endParaRPr lang="en-GB" dirty="0"/>
          </a:p>
        </p:txBody>
      </p:sp>
    </p:spTree>
    <p:extLst>
      <p:ext uri="{BB962C8B-B14F-4D97-AF65-F5344CB8AC3E}">
        <p14:creationId xmlns:p14="http://schemas.microsoft.com/office/powerpoint/2010/main" val="6606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53" presetClass="entr" presetSubtype="16" fill="hold" nodeType="after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53" presetClass="entr" presetSubtype="16" fill="hold" nodeType="after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1000"/>
                                        <p:tgtEl>
                                          <p:spTgt spid="3">
                                            <p:txEl>
                                              <p:pRg st="2" end="2"/>
                                            </p:txEl>
                                          </p:spTgt>
                                        </p:tgtEl>
                                      </p:cBhvr>
                                    </p:animEffect>
                                  </p:childTnLst>
                                </p:cTn>
                              </p:par>
                            </p:childTnLst>
                          </p:cTn>
                        </p:par>
                        <p:par>
                          <p:cTn id="22" fill="hold">
                            <p:stCondLst>
                              <p:cond delay="5000"/>
                            </p:stCondLst>
                            <p:childTnLst>
                              <p:par>
                                <p:cTn id="23" presetID="53" presetClass="entr" presetSubtype="16" fill="hold"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1000"/>
                                        <p:tgtEl>
                                          <p:spTgt spid="3">
                                            <p:txEl>
                                              <p:pRg st="3" end="3"/>
                                            </p:txEl>
                                          </p:spTgt>
                                        </p:tgtEl>
                                      </p:cBhvr>
                                    </p:animEffect>
                                  </p:childTnLst>
                                </p:cTn>
                              </p:par>
                            </p:childTnLst>
                          </p:cTn>
                        </p:par>
                        <p:par>
                          <p:cTn id="28" fill="hold">
                            <p:stCondLst>
                              <p:cond delay="7000"/>
                            </p:stCondLst>
                            <p:childTnLst>
                              <p:par>
                                <p:cTn id="29" presetID="53" presetClass="entr" presetSubtype="16" fill="hold" nodeType="afterEffect">
                                  <p:stCondLst>
                                    <p:cond delay="10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1000"/>
                                        <p:tgtEl>
                                          <p:spTgt spid="3">
                                            <p:txEl>
                                              <p:pRg st="4" end="4"/>
                                            </p:txEl>
                                          </p:spTgt>
                                        </p:tgtEl>
                                      </p:cBhvr>
                                    </p:animEffect>
                                  </p:childTnLst>
                                </p:cTn>
                              </p:par>
                            </p:childTnLst>
                          </p:cTn>
                        </p:par>
                        <p:par>
                          <p:cTn id="34" fill="hold">
                            <p:stCondLst>
                              <p:cond delay="9000"/>
                            </p:stCondLst>
                            <p:childTnLst>
                              <p:par>
                                <p:cTn id="35" presetID="53" presetClass="entr" presetSubtype="16" fill="hold" nodeType="afterEffect">
                                  <p:stCondLst>
                                    <p:cond delay="100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1000"/>
                                        <p:tgtEl>
                                          <p:spTgt spid="3">
                                            <p:txEl>
                                              <p:pRg st="5" end="5"/>
                                            </p:txEl>
                                          </p:spTgt>
                                        </p:tgtEl>
                                      </p:cBhvr>
                                    </p:animEffect>
                                  </p:childTnLst>
                                </p:cTn>
                              </p:par>
                            </p:childTnLst>
                          </p:cTn>
                        </p:par>
                        <p:par>
                          <p:cTn id="40" fill="hold">
                            <p:stCondLst>
                              <p:cond delay="11000"/>
                            </p:stCondLst>
                            <p:childTnLst>
                              <p:par>
                                <p:cTn id="41" presetID="53" presetClass="entr" presetSubtype="16" fill="hold" nodeType="afterEffect">
                                  <p:stCondLst>
                                    <p:cond delay="100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1000"/>
                                        <p:tgtEl>
                                          <p:spTgt spid="3">
                                            <p:txEl>
                                              <p:pRg st="6" end="6"/>
                                            </p:txEl>
                                          </p:spTgt>
                                        </p:tgtEl>
                                      </p:cBhvr>
                                    </p:animEffect>
                                  </p:childTnLst>
                                </p:cTn>
                              </p:par>
                            </p:childTnLst>
                          </p:cTn>
                        </p:par>
                        <p:par>
                          <p:cTn id="46" fill="hold">
                            <p:stCondLst>
                              <p:cond delay="13000"/>
                            </p:stCondLst>
                            <p:childTnLst>
                              <p:par>
                                <p:cTn id="47" presetID="53" presetClass="entr" presetSubtype="16" fill="hold" nodeType="afterEffect">
                                  <p:stCondLst>
                                    <p:cond delay="200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1000"/>
                                        <p:tgtEl>
                                          <p:spTgt spid="3">
                                            <p:txEl>
                                              <p:pRg st="7" end="7"/>
                                            </p:txEl>
                                          </p:spTgt>
                                        </p:tgtEl>
                                      </p:cBhvr>
                                    </p:animEffect>
                                  </p:childTnLst>
                                </p:cTn>
                              </p:par>
                            </p:childTnLst>
                          </p:cTn>
                        </p:par>
                        <p:par>
                          <p:cTn id="52" fill="hold">
                            <p:stCondLst>
                              <p:cond delay="16000"/>
                            </p:stCondLst>
                            <p:childTnLst>
                              <p:par>
                                <p:cTn id="53" presetID="53" presetClass="entr" presetSubtype="16" fill="hold" nodeType="afterEffect">
                                  <p:stCondLst>
                                    <p:cond delay="200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1000"/>
                                        <p:tgtEl>
                                          <p:spTgt spid="3">
                                            <p:txEl>
                                              <p:pRg st="8" end="8"/>
                                            </p:txEl>
                                          </p:spTgt>
                                        </p:tgtEl>
                                      </p:cBhvr>
                                    </p:animEffect>
                                  </p:childTnLst>
                                </p:cTn>
                              </p:par>
                            </p:childTnLst>
                          </p:cTn>
                        </p:par>
                        <p:par>
                          <p:cTn id="58" fill="hold">
                            <p:stCondLst>
                              <p:cond delay="19000"/>
                            </p:stCondLst>
                            <p:childTnLst>
                              <p:par>
                                <p:cTn id="59" presetID="53" presetClass="entr" presetSubtype="16" fill="hold" nodeType="afterEffect">
                                  <p:stCondLst>
                                    <p:cond delay="200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1000"/>
                                        <p:tgtEl>
                                          <p:spTgt spid="3">
                                            <p:txEl>
                                              <p:pRg st="9" end="9"/>
                                            </p:txEl>
                                          </p:spTgt>
                                        </p:tgtEl>
                                      </p:cBhvr>
                                    </p:animEffect>
                                  </p:childTnLst>
                                </p:cTn>
                              </p:par>
                            </p:childTnLst>
                          </p:cTn>
                        </p:par>
                        <p:par>
                          <p:cTn id="64" fill="hold">
                            <p:stCondLst>
                              <p:cond delay="22000"/>
                            </p:stCondLst>
                            <p:childTnLst>
                              <p:par>
                                <p:cTn id="65" presetID="53" presetClass="entr" presetSubtype="16" fill="hold" nodeType="afterEffect">
                                  <p:stCondLst>
                                    <p:cond delay="200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9" dur="1000"/>
                                        <p:tgtEl>
                                          <p:spTgt spid="3">
                                            <p:txEl>
                                              <p:pRg st="10" end="10"/>
                                            </p:txEl>
                                          </p:spTgt>
                                        </p:tgtEl>
                                      </p:cBhvr>
                                    </p:animEffect>
                                  </p:childTnLst>
                                </p:cTn>
                              </p:par>
                            </p:childTnLst>
                          </p:cTn>
                        </p:par>
                        <p:par>
                          <p:cTn id="70" fill="hold">
                            <p:stCondLst>
                              <p:cond delay="25000"/>
                            </p:stCondLst>
                            <p:childTnLst>
                              <p:par>
                                <p:cTn id="71" presetID="53" presetClass="entr" presetSubtype="16" fill="hold" nodeType="afterEffect">
                                  <p:stCondLst>
                                    <p:cond delay="20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5" dur="1000"/>
                                        <p:tgtEl>
                                          <p:spTgt spid="3">
                                            <p:txEl>
                                              <p:pRg st="11" end="11"/>
                                            </p:txEl>
                                          </p:spTgt>
                                        </p:tgtEl>
                                      </p:cBhvr>
                                    </p:animEffect>
                                  </p:childTnLst>
                                </p:cTn>
                              </p:par>
                            </p:childTnLst>
                          </p:cTn>
                        </p:par>
                        <p:par>
                          <p:cTn id="76" fill="hold">
                            <p:stCondLst>
                              <p:cond delay="28000"/>
                            </p:stCondLst>
                            <p:childTnLst>
                              <p:par>
                                <p:cTn id="77" presetID="53" presetClass="entr" presetSubtype="16" fill="hold" nodeType="afterEffect">
                                  <p:stCondLst>
                                    <p:cond delay="200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p:cTn id="7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81"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0793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Red Gate</a:t>
            </a:r>
          </a:p>
          <a:p>
            <a:r>
              <a:rPr lang="en-GB" dirty="0"/>
              <a:t>Where is the code? </a:t>
            </a:r>
          </a:p>
          <a:p>
            <a:r>
              <a:rPr lang="en-GB" dirty="0"/>
              <a:t>Oh, that’s just the contents…</a:t>
            </a:r>
          </a:p>
          <a:p>
            <a:r>
              <a:rPr lang="en-GB" dirty="0"/>
              <a:t>This cannot be that hard!</a:t>
            </a:r>
          </a:p>
          <a:p>
            <a:endParaRPr lang="en-GB" dirty="0"/>
          </a:p>
          <a:p>
            <a:r>
              <a:rPr lang="en-GB" dirty="0"/>
              <a:t>… an interesting problem</a:t>
            </a:r>
          </a:p>
          <a:p>
            <a:r>
              <a:rPr lang="en-GB" dirty="0"/>
              <a:t>A simple is difficult to achieve?</a:t>
            </a:r>
          </a:p>
          <a:p>
            <a:endParaRPr lang="en-GB" dirty="0"/>
          </a:p>
          <a:p>
            <a:endParaRPr lang="en-GB" dirty="0"/>
          </a:p>
          <a:p>
            <a:pPr marL="36900" indent="0">
              <a:buFont typeface="Wingdings 2" charset="2"/>
              <a:buNone/>
            </a:pPr>
            <a:endParaRPr lang="en-GB" dirty="0"/>
          </a:p>
        </p:txBody>
      </p:sp>
      <p:pic>
        <p:nvPicPr>
          <p:cNvPr id="4" name="Picture 3">
            <a:extLst>
              <a:ext uri="{FF2B5EF4-FFF2-40B4-BE49-F238E27FC236}">
                <a16:creationId xmlns:a16="http://schemas.microsoft.com/office/drawing/2014/main" id="{98B1974A-3B2F-4492-9C92-A78578EF072F}"/>
              </a:ext>
            </a:extLst>
          </p:cNvPr>
          <p:cNvPicPr>
            <a:picLocks noChangeAspect="1"/>
          </p:cNvPicPr>
          <p:nvPr/>
        </p:nvPicPr>
        <p:blipFill>
          <a:blip r:embed="rId2"/>
          <a:stretch>
            <a:fillRect/>
          </a:stretch>
        </p:blipFill>
        <p:spPr>
          <a:xfrm>
            <a:off x="0" y="0"/>
            <a:ext cx="6181654" cy="6858000"/>
          </a:xfrm>
          <a:prstGeom prst="rect">
            <a:avLst/>
          </a:prstGeom>
        </p:spPr>
      </p:pic>
    </p:spTree>
    <p:extLst>
      <p:ext uri="{BB962C8B-B14F-4D97-AF65-F5344CB8AC3E}">
        <p14:creationId xmlns:p14="http://schemas.microsoft.com/office/powerpoint/2010/main" val="2437680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9F97-750E-4E0E-AEF8-AA9FB05197A0}"/>
              </a:ext>
            </a:extLst>
          </p:cNvPr>
          <p:cNvSpPr>
            <a:spLocks noGrp="1"/>
          </p:cNvSpPr>
          <p:nvPr>
            <p:ph type="title"/>
          </p:nvPr>
        </p:nvSpPr>
        <p:spPr/>
        <p:txBody>
          <a:bodyPr>
            <a:normAutofit fontScale="90000"/>
          </a:bodyPr>
          <a:lstStyle/>
          <a:p>
            <a:r>
              <a:rPr lang="en-GB" dirty="0"/>
              <a:t>Second Scenario – First Attempt (the Unreliable)</a:t>
            </a:r>
          </a:p>
        </p:txBody>
      </p:sp>
      <p:pic>
        <p:nvPicPr>
          <p:cNvPr id="4" name="Content Placeholder 3">
            <a:extLst>
              <a:ext uri="{FF2B5EF4-FFF2-40B4-BE49-F238E27FC236}">
                <a16:creationId xmlns:a16="http://schemas.microsoft.com/office/drawing/2014/main" id="{DCA81B4D-F664-49A5-8CDE-F1F3AF31CE4F}"/>
              </a:ext>
            </a:extLst>
          </p:cNvPr>
          <p:cNvPicPr>
            <a:picLocks noGrp="1" noChangeAspect="1"/>
          </p:cNvPicPr>
          <p:nvPr>
            <p:ph idx="1"/>
          </p:nvPr>
        </p:nvPicPr>
        <p:blipFill>
          <a:blip r:embed="rId2"/>
          <a:stretch>
            <a:fillRect/>
          </a:stretch>
        </p:blipFill>
        <p:spPr>
          <a:xfrm>
            <a:off x="1906502" y="1731963"/>
            <a:ext cx="8369471" cy="405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808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EF06-3149-4FC7-96FA-B65D3F1A7387}"/>
              </a:ext>
            </a:extLst>
          </p:cNvPr>
          <p:cNvSpPr>
            <a:spLocks noGrp="1"/>
          </p:cNvSpPr>
          <p:nvPr>
            <p:ph type="title"/>
          </p:nvPr>
        </p:nvSpPr>
        <p:spPr/>
        <p:txBody>
          <a:bodyPr/>
          <a:lstStyle/>
          <a:p>
            <a:r>
              <a:rPr lang="en-GB" dirty="0"/>
              <a:t>Second Scenario – Second Attempt (XML)</a:t>
            </a:r>
          </a:p>
        </p:txBody>
      </p:sp>
      <p:pic>
        <p:nvPicPr>
          <p:cNvPr id="4" name="Content Placeholder 3">
            <a:extLst>
              <a:ext uri="{FF2B5EF4-FFF2-40B4-BE49-F238E27FC236}">
                <a16:creationId xmlns:a16="http://schemas.microsoft.com/office/drawing/2014/main" id="{7383D30F-5D12-4825-8D29-145C792D6106}"/>
              </a:ext>
            </a:extLst>
          </p:cNvPr>
          <p:cNvPicPr>
            <a:picLocks noGrp="1" noChangeAspect="1"/>
          </p:cNvPicPr>
          <p:nvPr>
            <p:ph idx="1"/>
          </p:nvPr>
        </p:nvPicPr>
        <p:blipFill>
          <a:blip r:embed="rId2"/>
          <a:stretch>
            <a:fillRect/>
          </a:stretch>
        </p:blipFill>
        <p:spPr>
          <a:xfrm>
            <a:off x="1205017" y="1731963"/>
            <a:ext cx="9760672" cy="451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02AA43A-8532-46C7-BA20-6D34153E6346}"/>
              </a:ext>
            </a:extLst>
          </p:cNvPr>
          <p:cNvPicPr>
            <a:picLocks noChangeAspect="1"/>
          </p:cNvPicPr>
          <p:nvPr/>
        </p:nvPicPr>
        <p:blipFill>
          <a:blip r:embed="rId3"/>
          <a:stretch>
            <a:fillRect/>
          </a:stretch>
        </p:blipFill>
        <p:spPr>
          <a:xfrm>
            <a:off x="0" y="2558482"/>
            <a:ext cx="12192000" cy="2863397"/>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6" name="TextBox 5">
            <a:extLst>
              <a:ext uri="{FF2B5EF4-FFF2-40B4-BE49-F238E27FC236}">
                <a16:creationId xmlns:a16="http://schemas.microsoft.com/office/drawing/2014/main" id="{58AD9475-5E42-4912-83E0-282FAE1B0BD4}"/>
              </a:ext>
            </a:extLst>
          </p:cNvPr>
          <p:cNvSpPr txBox="1"/>
          <p:nvPr/>
        </p:nvSpPr>
        <p:spPr>
          <a:xfrm>
            <a:off x="6096000" y="2838450"/>
            <a:ext cx="6085353" cy="769441"/>
          </a:xfrm>
          <a:prstGeom prst="rect">
            <a:avLst/>
          </a:prstGeom>
          <a:solidFill>
            <a:schemeClr val="lt1"/>
          </a:solidFill>
        </p:spPr>
        <p:txBody>
          <a:bodyPr wrap="square" rtlCol="0">
            <a:spAutoFit/>
          </a:bodyPr>
          <a:lstStyle/>
          <a:p>
            <a:r>
              <a:rPr lang="en-GB" sz="4400" b="1" dirty="0">
                <a:solidFill>
                  <a:srgbClr val="FF0000"/>
                </a:solidFill>
              </a:rPr>
              <a:t>This is 10 times slower!</a:t>
            </a:r>
          </a:p>
        </p:txBody>
      </p:sp>
    </p:spTree>
    <p:extLst>
      <p:ext uri="{BB962C8B-B14F-4D97-AF65-F5344CB8AC3E}">
        <p14:creationId xmlns:p14="http://schemas.microsoft.com/office/powerpoint/2010/main" val="16795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D1A76-A235-4931-ADF0-3D3EB8E2FFF2}"/>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2399262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A61F1-8629-4070-89A0-D0A2C930B8F6}"/>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166855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8EA4-A132-4072-9DB2-20650EC0EE10}"/>
              </a:ext>
            </a:extLst>
          </p:cNvPr>
          <p:cNvSpPr>
            <a:spLocks noGrp="1"/>
          </p:cNvSpPr>
          <p:nvPr>
            <p:ph type="ctrTitle"/>
          </p:nvPr>
        </p:nvSpPr>
        <p:spPr/>
        <p:txBody>
          <a:bodyPr/>
          <a:lstStyle/>
          <a:p>
            <a:r>
              <a:rPr lang="en-GB" dirty="0"/>
              <a:t>Does SQL code quality matter?</a:t>
            </a:r>
          </a:p>
        </p:txBody>
      </p:sp>
      <p:sp>
        <p:nvSpPr>
          <p:cNvPr id="3" name="Subtitle 2">
            <a:extLst>
              <a:ext uri="{FF2B5EF4-FFF2-40B4-BE49-F238E27FC236}">
                <a16:creationId xmlns:a16="http://schemas.microsoft.com/office/drawing/2014/main" id="{C82EF7CA-F8B1-43DB-9F48-DD3CCC01122D}"/>
              </a:ext>
            </a:extLst>
          </p:cNvPr>
          <p:cNvSpPr>
            <a:spLocks noGrp="1"/>
          </p:cNvSpPr>
          <p:nvPr>
            <p:ph type="subTitle" idx="1"/>
          </p:nvPr>
        </p:nvSpPr>
        <p:spPr/>
        <p:txBody>
          <a:bodyPr/>
          <a:lstStyle/>
          <a:p>
            <a:r>
              <a:rPr lang="en-GB" dirty="0"/>
              <a:t>A quick demo based on a post by Michael J </a:t>
            </a:r>
            <a:r>
              <a:rPr lang="en-GB" dirty="0" err="1"/>
              <a:t>Swart</a:t>
            </a:r>
            <a:r>
              <a:rPr lang="en-GB" dirty="0"/>
              <a:t> (the Database Whisperer)</a:t>
            </a:r>
          </a:p>
          <a:p>
            <a:r>
              <a:rPr lang="en-GB" dirty="0"/>
              <a:t>http://michaeljswart.com/2013/01/joins-are-commutative-and-sql-server-knows-it/</a:t>
            </a:r>
          </a:p>
        </p:txBody>
      </p:sp>
      <p:sp>
        <p:nvSpPr>
          <p:cNvPr id="4" name="TextBox 3">
            <a:extLst>
              <a:ext uri="{FF2B5EF4-FFF2-40B4-BE49-F238E27FC236}">
                <a16:creationId xmlns:a16="http://schemas.microsoft.com/office/drawing/2014/main" id="{DD2F8D7C-A42F-491B-A22B-5E1367A5B759}"/>
              </a:ext>
            </a:extLst>
          </p:cNvPr>
          <p:cNvSpPr txBox="1"/>
          <p:nvPr/>
        </p:nvSpPr>
        <p:spPr>
          <a:xfrm>
            <a:off x="10810727" y="6107673"/>
            <a:ext cx="93326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dirty="0"/>
              <a:t>DEMO</a:t>
            </a:r>
          </a:p>
        </p:txBody>
      </p:sp>
    </p:spTree>
    <p:extLst>
      <p:ext uri="{BB962C8B-B14F-4D97-AF65-F5344CB8AC3E}">
        <p14:creationId xmlns:p14="http://schemas.microsoft.com/office/powerpoint/2010/main" val="954718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16195-CC43-4ECB-8A3C-4E3DD5DD7E3B}"/>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40079066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E2814-AE3D-450D-AA1B-0FFF3CA4B7C0}"/>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941588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6B7E5-B89B-46EC-9FE0-1323C6D84894}"/>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73684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934B9-89AE-4F7F-A1F9-1671C210B6F1}"/>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246372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09EDA-5E32-403B-9ECD-94EF6356ADFF}"/>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6752874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0F34FA-6434-4760-860C-2A363456D486}"/>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19298887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Second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 matters where you get your information from! </a:t>
            </a:r>
          </a:p>
          <a:p>
            <a:r>
              <a:rPr lang="en-GB" dirty="0"/>
              <a:t>SQL Server and Transact-SQL are changing quickly. </a:t>
            </a:r>
          </a:p>
          <a:p>
            <a:r>
              <a:rPr lang="en-GB" dirty="0"/>
              <a:t>Blog (and Stack Overflow) posts are forever. Technology is not.</a:t>
            </a:r>
          </a:p>
          <a:p>
            <a:r>
              <a:rPr lang="en-GB" dirty="0"/>
              <a:t>Always be critical of what you read. If it looks too difficult, probably it is.</a:t>
            </a:r>
          </a:p>
          <a:p>
            <a:r>
              <a:rPr lang="en-GB" dirty="0"/>
              <a:t>Add </a:t>
            </a:r>
            <a:r>
              <a:rPr lang="en-GB" i="1" dirty="0" err="1"/>
              <a:t>msdn</a:t>
            </a:r>
            <a:r>
              <a:rPr lang="en-GB" dirty="0"/>
              <a:t> or </a:t>
            </a:r>
            <a:r>
              <a:rPr lang="en-GB" i="1" dirty="0" err="1"/>
              <a:t>bol</a:t>
            </a:r>
            <a:r>
              <a:rPr lang="en-GB" i="1" dirty="0"/>
              <a:t> </a:t>
            </a:r>
            <a:r>
              <a:rPr lang="en-GB" dirty="0"/>
              <a:t>to your search.</a:t>
            </a:r>
          </a:p>
          <a:p>
            <a:r>
              <a:rPr lang="en-GB" dirty="0"/>
              <a:t>Try adding specific SQL Server version too.</a:t>
            </a:r>
          </a:p>
        </p:txBody>
      </p:sp>
      <p:pic>
        <p:nvPicPr>
          <p:cNvPr id="4" name="Picture 3">
            <a:extLst>
              <a:ext uri="{FF2B5EF4-FFF2-40B4-BE49-F238E27FC236}">
                <a16:creationId xmlns:a16="http://schemas.microsoft.com/office/drawing/2014/main" id="{0EE078EB-4853-40FB-A1E7-EF398AEB6185}"/>
              </a:ext>
            </a:extLst>
          </p:cNvPr>
          <p:cNvPicPr>
            <a:picLocks noChangeAspect="1"/>
          </p:cNvPicPr>
          <p:nvPr/>
        </p:nvPicPr>
        <p:blipFill>
          <a:blip r:embed="rId2"/>
          <a:stretch>
            <a:fillRect/>
          </a:stretch>
        </p:blipFill>
        <p:spPr>
          <a:xfrm>
            <a:off x="1061628" y="4832708"/>
            <a:ext cx="5858693" cy="1343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BD9CEAB-783E-4C9F-A850-602A438A3A7C}"/>
              </a:ext>
            </a:extLst>
          </p:cNvPr>
          <p:cNvSpPr txBox="1"/>
          <p:nvPr/>
        </p:nvSpPr>
        <p:spPr>
          <a:xfrm>
            <a:off x="7241326" y="5119593"/>
            <a:ext cx="3705225" cy="769441"/>
          </a:xfrm>
          <a:prstGeom prst="rect">
            <a:avLst/>
          </a:prstGeom>
          <a:noFill/>
        </p:spPr>
        <p:txBody>
          <a:bodyPr wrap="square" rtlCol="0">
            <a:spAutoFit/>
          </a:bodyPr>
          <a:lstStyle/>
          <a:p>
            <a:r>
              <a:rPr lang="en-GB" sz="4400" b="1" dirty="0">
                <a:solidFill>
                  <a:srgbClr val="FF0000"/>
                </a:solidFill>
              </a:rPr>
              <a:t>5 times faster!</a:t>
            </a:r>
          </a:p>
        </p:txBody>
      </p:sp>
    </p:spTree>
    <p:extLst>
      <p:ext uri="{BB962C8B-B14F-4D97-AF65-F5344CB8AC3E}">
        <p14:creationId xmlns:p14="http://schemas.microsoft.com/office/powerpoint/2010/main" val="30971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lstStyle/>
          <a:p>
            <a:pPr algn="l"/>
            <a:r>
              <a:rPr lang="en-GB" dirty="0"/>
              <a:t>It matters how you write your SQL!</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It’s not only readability that counts.</a:t>
            </a:r>
          </a:p>
          <a:p>
            <a:r>
              <a:rPr lang="en-GB" dirty="0"/>
              <a:t>Performance matters too. </a:t>
            </a:r>
          </a:p>
          <a:p>
            <a:endParaRPr lang="en-GB" dirty="0"/>
          </a:p>
          <a:p>
            <a:r>
              <a:rPr lang="en-GB" dirty="0"/>
              <a:t>The two queries are effectively different questions that happen to have the same answer</a:t>
            </a:r>
            <a:br>
              <a:rPr lang="en-GB" dirty="0"/>
            </a:br>
            <a:r>
              <a:rPr lang="en-GB" dirty="0"/>
              <a:t>but even with equivalent queries plans can be different. </a:t>
            </a:r>
          </a:p>
          <a:p>
            <a:endParaRPr lang="en-GB" dirty="0"/>
          </a:p>
          <a:p>
            <a:r>
              <a:rPr lang="en-GB" dirty="0"/>
              <a:t>That is because SQL Server is OK with a </a:t>
            </a:r>
            <a:r>
              <a:rPr lang="en-GB" i="1" dirty="0"/>
              <a:t>good enough</a:t>
            </a:r>
            <a:r>
              <a:rPr lang="en-GB" dirty="0"/>
              <a:t> execution plan.</a:t>
            </a:r>
            <a:br>
              <a:rPr lang="en-GB" dirty="0"/>
            </a:br>
            <a:r>
              <a:rPr lang="en-GB" dirty="0"/>
              <a:t>It will rather run imperfect plan now, than a better plan later. </a:t>
            </a:r>
            <a:br>
              <a:rPr lang="en-GB" dirty="0"/>
            </a:br>
            <a:r>
              <a:rPr lang="en-GB" dirty="0"/>
              <a:t>(Check Brent </a:t>
            </a:r>
            <a:r>
              <a:rPr lang="en-GB" dirty="0" err="1"/>
              <a:t>Ozar’s</a:t>
            </a:r>
            <a:r>
              <a:rPr lang="en-GB" dirty="0"/>
              <a:t> response to Michael J </a:t>
            </a:r>
            <a:r>
              <a:rPr lang="en-GB" dirty="0" err="1"/>
              <a:t>Swart</a:t>
            </a:r>
            <a:r>
              <a:rPr lang="en-GB" dirty="0"/>
              <a:t> post from the first demo)</a:t>
            </a:r>
          </a:p>
        </p:txBody>
      </p:sp>
    </p:spTree>
    <p:extLst>
      <p:ext uri="{BB962C8B-B14F-4D97-AF65-F5344CB8AC3E}">
        <p14:creationId xmlns:p14="http://schemas.microsoft.com/office/powerpoint/2010/main" val="2921135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Third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Runnings total and the art of time bomb programming</a:t>
            </a:r>
          </a:p>
        </p:txBody>
      </p:sp>
    </p:spTree>
    <p:extLst>
      <p:ext uri="{BB962C8B-B14F-4D97-AF65-F5344CB8AC3E}">
        <p14:creationId xmlns:p14="http://schemas.microsoft.com/office/powerpoint/2010/main" val="5636562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Third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calculates running total of object name lengths. </a:t>
            </a:r>
          </a:p>
          <a:p>
            <a:endParaRPr lang="en-GB" dirty="0"/>
          </a:p>
          <a:p>
            <a:r>
              <a:rPr lang="en-GB" dirty="0"/>
              <a:t>Order objects by </a:t>
            </a:r>
            <a:r>
              <a:rPr lang="en-GB" dirty="0" err="1"/>
              <a:t>order_id</a:t>
            </a:r>
            <a:r>
              <a:rPr lang="en-GB" dirty="0"/>
              <a:t> and calculate lengths of their names</a:t>
            </a:r>
          </a:p>
          <a:p>
            <a:r>
              <a:rPr lang="en-GB" dirty="0"/>
              <a:t>Calculate a running total of name lengths by </a:t>
            </a:r>
            <a:r>
              <a:rPr lang="en-GB" dirty="0" err="1"/>
              <a:t>type_desc</a:t>
            </a:r>
            <a:endParaRPr lang="en-GB" dirty="0"/>
          </a:p>
          <a:p>
            <a:r>
              <a:rPr lang="en-GB" dirty="0"/>
              <a:t>Calculate a running total of name lengths overall</a:t>
            </a:r>
          </a:p>
          <a:p>
            <a:pPr marL="36900" indent="0">
              <a:buNone/>
            </a:pPr>
            <a:endParaRPr lang="en-GB" dirty="0"/>
          </a:p>
        </p:txBody>
      </p:sp>
    </p:spTree>
    <p:extLst>
      <p:ext uri="{BB962C8B-B14F-4D97-AF65-F5344CB8AC3E}">
        <p14:creationId xmlns:p14="http://schemas.microsoft.com/office/powerpoint/2010/main" val="135654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6D3D-F382-4C65-914F-4F109D221A99}"/>
              </a:ext>
            </a:extLst>
          </p:cNvPr>
          <p:cNvSpPr>
            <a:spLocks noGrp="1"/>
          </p:cNvSpPr>
          <p:nvPr>
            <p:ph type="title"/>
          </p:nvPr>
        </p:nvSpPr>
        <p:spPr/>
        <p:txBody>
          <a:bodyPr>
            <a:normAutofit/>
          </a:bodyPr>
          <a:lstStyle/>
          <a:p>
            <a:r>
              <a:rPr lang="en-GB" dirty="0"/>
              <a:t>Three sets of </a:t>
            </a:r>
            <a:r>
              <a:rPr lang="en-GB" i="1" dirty="0"/>
              <a:t>instructions</a:t>
            </a:r>
            <a:r>
              <a:rPr lang="en-GB" dirty="0"/>
              <a:t> but only one plan.</a:t>
            </a:r>
          </a:p>
        </p:txBody>
      </p:sp>
      <p:pic>
        <p:nvPicPr>
          <p:cNvPr id="8" name="Content Placeholder 7">
            <a:extLst>
              <a:ext uri="{FF2B5EF4-FFF2-40B4-BE49-F238E27FC236}">
                <a16:creationId xmlns:a16="http://schemas.microsoft.com/office/drawing/2014/main" id="{BE7F0E0D-6AC5-4D3D-A918-940EDDD75FE9}"/>
              </a:ext>
            </a:extLst>
          </p:cNvPr>
          <p:cNvPicPr>
            <a:picLocks noGrp="1" noChangeAspect="1"/>
          </p:cNvPicPr>
          <p:nvPr>
            <p:ph idx="1"/>
          </p:nvPr>
        </p:nvPicPr>
        <p:blipFill>
          <a:blip r:embed="rId2"/>
          <a:stretch>
            <a:fillRect/>
          </a:stretch>
        </p:blipFill>
        <p:spPr>
          <a:xfrm>
            <a:off x="779407" y="1731963"/>
            <a:ext cx="10353761" cy="4796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66966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3694-85BF-43F4-B885-7C72B60CAE31}"/>
              </a:ext>
            </a:extLst>
          </p:cNvPr>
          <p:cNvSpPr>
            <a:spLocks noGrp="1"/>
          </p:cNvSpPr>
          <p:nvPr>
            <p:ph type="title"/>
          </p:nvPr>
        </p:nvSpPr>
        <p:spPr/>
        <p:txBody>
          <a:bodyPr/>
          <a:lstStyle/>
          <a:p>
            <a:pPr algn="l"/>
            <a:r>
              <a:rPr lang="en-GB" dirty="0"/>
              <a:t>Third Scenario – Any Ideas? </a:t>
            </a:r>
          </a:p>
        </p:txBody>
      </p:sp>
      <p:sp>
        <p:nvSpPr>
          <p:cNvPr id="3" name="Content Placeholder 2">
            <a:extLst>
              <a:ext uri="{FF2B5EF4-FFF2-40B4-BE49-F238E27FC236}">
                <a16:creationId xmlns:a16="http://schemas.microsoft.com/office/drawing/2014/main" id="{918CD44F-5D3C-4E23-807B-EEABE4B32F0E}"/>
              </a:ext>
            </a:extLst>
          </p:cNvPr>
          <p:cNvSpPr>
            <a:spLocks noGrp="1"/>
          </p:cNvSpPr>
          <p:nvPr>
            <p:ph idx="1"/>
          </p:nvPr>
        </p:nvSpPr>
        <p:spPr/>
        <p:txBody>
          <a:bodyPr/>
          <a:lstStyle/>
          <a:p>
            <a:r>
              <a:rPr lang="en-GB" dirty="0"/>
              <a:t>No cursors please, </a:t>
            </a:r>
          </a:p>
          <a:p>
            <a:r>
              <a:rPr lang="en-GB" dirty="0"/>
              <a:t>No loops either. </a:t>
            </a:r>
          </a:p>
        </p:txBody>
      </p:sp>
      <p:sp>
        <p:nvSpPr>
          <p:cNvPr id="4" name="TextBox 3">
            <a:extLst>
              <a:ext uri="{FF2B5EF4-FFF2-40B4-BE49-F238E27FC236}">
                <a16:creationId xmlns:a16="http://schemas.microsoft.com/office/drawing/2014/main" id="{D8A22D46-B2AE-44BF-901E-40E5EE44104D}"/>
              </a:ext>
            </a:extLst>
          </p:cNvPr>
          <p:cNvSpPr txBox="1"/>
          <p:nvPr/>
        </p:nvSpPr>
        <p:spPr>
          <a:xfrm>
            <a:off x="10810727" y="6107673"/>
            <a:ext cx="93326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dirty="0"/>
              <a:t>DEMO</a:t>
            </a:r>
          </a:p>
        </p:txBody>
      </p:sp>
    </p:spTree>
    <p:extLst>
      <p:ext uri="{BB962C8B-B14F-4D97-AF65-F5344CB8AC3E}">
        <p14:creationId xmlns:p14="http://schemas.microsoft.com/office/powerpoint/2010/main" val="2648860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2FEDC-6BB5-4DF3-B417-7A83FCAA82AA}"/>
              </a:ext>
            </a:extLst>
          </p:cNvPr>
          <p:cNvPicPr>
            <a:picLocks noChangeAspect="1"/>
          </p:cNvPicPr>
          <p:nvPr/>
        </p:nvPicPr>
        <p:blipFill>
          <a:blip r:embed="rId2"/>
          <a:stretch>
            <a:fillRect/>
          </a:stretch>
        </p:blipFill>
        <p:spPr>
          <a:xfrm>
            <a:off x="1012327" y="0"/>
            <a:ext cx="10167345" cy="6858000"/>
          </a:xfrm>
          <a:prstGeom prst="rect">
            <a:avLst/>
          </a:prstGeom>
        </p:spPr>
      </p:pic>
      <p:sp>
        <p:nvSpPr>
          <p:cNvPr id="3" name="Rectangle 2">
            <a:extLst>
              <a:ext uri="{FF2B5EF4-FFF2-40B4-BE49-F238E27FC236}">
                <a16:creationId xmlns:a16="http://schemas.microsoft.com/office/drawing/2014/main" id="{A5B463AB-426A-4386-8C69-ECF2F3533632}"/>
              </a:ext>
            </a:extLst>
          </p:cNvPr>
          <p:cNvSpPr/>
          <p:nvPr/>
        </p:nvSpPr>
        <p:spPr>
          <a:xfrm>
            <a:off x="6096000" y="0"/>
            <a:ext cx="508367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942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Third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Be careful with subqueries</a:t>
            </a:r>
            <a:br>
              <a:rPr lang="en-GB" dirty="0"/>
            </a:br>
            <a:endParaRPr lang="en-GB" dirty="0"/>
          </a:p>
          <a:p>
            <a:r>
              <a:rPr lang="en-GB" dirty="0"/>
              <a:t>Learn new features</a:t>
            </a:r>
          </a:p>
          <a:p>
            <a:r>
              <a:rPr lang="en-GB" dirty="0"/>
              <a:t>At least learn about windowing functions</a:t>
            </a:r>
            <a:br>
              <a:rPr lang="en-GB" dirty="0"/>
            </a:br>
            <a:r>
              <a:rPr lang="en-GB" dirty="0"/>
              <a:t>ROW_NUMBER, RANK, LAG, LEAD, LAST_VALUE</a:t>
            </a:r>
            <a:br>
              <a:rPr lang="en-GB" dirty="0"/>
            </a:br>
            <a:r>
              <a:rPr lang="en-GB" dirty="0"/>
              <a:t>and windowing on aggregate functions</a:t>
            </a:r>
            <a:br>
              <a:rPr lang="en-GB" dirty="0"/>
            </a:br>
            <a:r>
              <a:rPr lang="en-GB" dirty="0"/>
              <a:t>SUM, AVG, MIN, MAX</a:t>
            </a:r>
          </a:p>
        </p:txBody>
      </p:sp>
    </p:spTree>
    <p:extLst>
      <p:ext uri="{BB962C8B-B14F-4D97-AF65-F5344CB8AC3E}">
        <p14:creationId xmlns:p14="http://schemas.microsoft.com/office/powerpoint/2010/main" val="2285022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7CFB-82B2-45EA-BEED-E162C7401244}"/>
              </a:ext>
            </a:extLst>
          </p:cNvPr>
          <p:cNvSpPr>
            <a:spLocks noGrp="1"/>
          </p:cNvSpPr>
          <p:nvPr>
            <p:ph type="ctrTitle"/>
          </p:nvPr>
        </p:nvSpPr>
        <p:spPr/>
        <p:txBody>
          <a:bodyPr/>
          <a:lstStyle/>
          <a:p>
            <a:r>
              <a:rPr lang="en-GB" dirty="0"/>
              <a:t>There are no best practices.</a:t>
            </a:r>
            <a:br>
              <a:rPr lang="en-GB" dirty="0"/>
            </a:br>
            <a:r>
              <a:rPr lang="en-GB" dirty="0"/>
              <a:t>Just good and bad habits.</a:t>
            </a:r>
          </a:p>
        </p:txBody>
      </p:sp>
      <p:sp>
        <p:nvSpPr>
          <p:cNvPr id="3" name="Subtitle 2">
            <a:extLst>
              <a:ext uri="{FF2B5EF4-FFF2-40B4-BE49-F238E27FC236}">
                <a16:creationId xmlns:a16="http://schemas.microsoft.com/office/drawing/2014/main" id="{AFE11B22-6BC4-40C3-85E5-8C727B7EB6D9}"/>
              </a:ext>
            </a:extLst>
          </p:cNvPr>
          <p:cNvSpPr>
            <a:spLocks noGrp="1"/>
          </p:cNvSpPr>
          <p:nvPr>
            <p:ph type="subTitle" idx="1"/>
          </p:nvPr>
        </p:nvSpPr>
        <p:spPr>
          <a:xfrm>
            <a:off x="1370693" y="3598339"/>
            <a:ext cx="9440034" cy="1377315"/>
          </a:xfrm>
        </p:spPr>
        <p:txBody>
          <a:bodyPr>
            <a:normAutofit/>
          </a:bodyPr>
          <a:lstStyle/>
          <a:p>
            <a:br>
              <a:rPr lang="en-GB" dirty="0"/>
            </a:br>
            <a:r>
              <a:rPr lang="en-GB" dirty="0"/>
              <a:t>Check this link for 100 blog posts about bad habits to avoid</a:t>
            </a:r>
          </a:p>
          <a:p>
            <a:r>
              <a:rPr lang="en-GB" dirty="0">
                <a:hlinkClick r:id="rId2"/>
              </a:rPr>
              <a:t>https://blogs.sentryone.com/aaronbertrand/bad-habits-revival/</a:t>
            </a:r>
            <a:r>
              <a:rPr lang="en-GB" dirty="0"/>
              <a:t> </a:t>
            </a:r>
          </a:p>
        </p:txBody>
      </p:sp>
    </p:spTree>
    <p:extLst>
      <p:ext uri="{BB962C8B-B14F-4D97-AF65-F5344CB8AC3E}">
        <p14:creationId xmlns:p14="http://schemas.microsoft.com/office/powerpoint/2010/main" val="88436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9E1-71BA-42E7-B94B-5F980840D646}"/>
              </a:ext>
            </a:extLst>
          </p:cNvPr>
          <p:cNvSpPr>
            <a:spLocks noGrp="1"/>
          </p:cNvSpPr>
          <p:nvPr>
            <p:ph type="ctrTitle"/>
          </p:nvPr>
        </p:nvSpPr>
        <p:spPr/>
        <p:txBody>
          <a:bodyPr/>
          <a:lstStyle/>
          <a:p>
            <a:r>
              <a:rPr lang="en-GB" dirty="0"/>
              <a:t>Questions? </a:t>
            </a:r>
          </a:p>
        </p:txBody>
      </p:sp>
      <p:sp>
        <p:nvSpPr>
          <p:cNvPr id="3" name="Subtitle 2">
            <a:extLst>
              <a:ext uri="{FF2B5EF4-FFF2-40B4-BE49-F238E27FC236}">
                <a16:creationId xmlns:a16="http://schemas.microsoft.com/office/drawing/2014/main" id="{61F00756-F042-4111-B278-A4F1D0EDEDAB}"/>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26956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FA6-00EC-4C8A-B75A-AE1219CC1BA7}"/>
              </a:ext>
            </a:extLst>
          </p:cNvPr>
          <p:cNvSpPr>
            <a:spLocks noGrp="1"/>
          </p:cNvSpPr>
          <p:nvPr>
            <p:ph type="title"/>
          </p:nvPr>
        </p:nvSpPr>
        <p:spPr/>
        <p:txBody>
          <a:bodyPr/>
          <a:lstStyle/>
          <a:p>
            <a:pPr algn="l"/>
            <a:r>
              <a:rPr lang="en-GB" dirty="0"/>
              <a:t>It doesn’t matter how you write your SQL!</a:t>
            </a:r>
          </a:p>
        </p:txBody>
      </p:sp>
      <p:sp>
        <p:nvSpPr>
          <p:cNvPr id="3" name="Content Placeholder 2">
            <a:extLst>
              <a:ext uri="{FF2B5EF4-FFF2-40B4-BE49-F238E27FC236}">
                <a16:creationId xmlns:a16="http://schemas.microsoft.com/office/drawing/2014/main" id="{17AD5558-086A-460D-9BC5-7FF55B48BE66}"/>
              </a:ext>
            </a:extLst>
          </p:cNvPr>
          <p:cNvSpPr>
            <a:spLocks noGrp="1"/>
          </p:cNvSpPr>
          <p:nvPr>
            <p:ph idx="1"/>
          </p:nvPr>
        </p:nvSpPr>
        <p:spPr/>
        <p:txBody>
          <a:bodyPr/>
          <a:lstStyle/>
          <a:p>
            <a:r>
              <a:rPr lang="en-GB" dirty="0"/>
              <a:t>Transact SQL is a declarative language.</a:t>
            </a:r>
          </a:p>
          <a:p>
            <a:r>
              <a:rPr lang="en-GB" dirty="0"/>
              <a:t>Instead of providing </a:t>
            </a:r>
            <a:r>
              <a:rPr lang="en-GB" i="1" dirty="0"/>
              <a:t>instructions</a:t>
            </a:r>
            <a:r>
              <a:rPr lang="en-GB" dirty="0"/>
              <a:t> telling the database engine </a:t>
            </a:r>
            <a:r>
              <a:rPr lang="en-GB" b="1" dirty="0"/>
              <a:t>how</a:t>
            </a:r>
            <a:r>
              <a:rPr lang="en-GB" dirty="0"/>
              <a:t> to do something </a:t>
            </a:r>
            <a:br>
              <a:rPr lang="en-GB" dirty="0"/>
            </a:br>
            <a:r>
              <a:rPr lang="en-GB" dirty="0"/>
              <a:t>a database developer </a:t>
            </a:r>
            <a:r>
              <a:rPr lang="en-GB" i="1" dirty="0"/>
              <a:t>describes </a:t>
            </a:r>
            <a:r>
              <a:rPr lang="en-GB" dirty="0"/>
              <a:t>in code </a:t>
            </a:r>
            <a:r>
              <a:rPr lang="en-GB" b="1" dirty="0"/>
              <a:t>what</a:t>
            </a:r>
            <a:r>
              <a:rPr lang="en-GB" dirty="0"/>
              <a:t> needs doing.</a:t>
            </a:r>
          </a:p>
          <a:p>
            <a:r>
              <a:rPr lang="en-GB" dirty="0"/>
              <a:t>Query Optimiser is responsible for figuring out how to do it best.</a:t>
            </a:r>
          </a:p>
          <a:p>
            <a:r>
              <a:rPr lang="en-GB" dirty="0"/>
              <a:t>It doesn’t matter </a:t>
            </a:r>
            <a:r>
              <a:rPr lang="en-GB" baseline="30000" dirty="0"/>
              <a:t>[1]</a:t>
            </a:r>
            <a:r>
              <a:rPr lang="en-GB" dirty="0"/>
              <a:t> how the T-SQL code is written as long as it is valid.</a:t>
            </a:r>
          </a:p>
          <a:p>
            <a:endParaRPr lang="en-GB" dirty="0"/>
          </a:p>
        </p:txBody>
      </p:sp>
      <p:sp>
        <p:nvSpPr>
          <p:cNvPr id="4" name="TextBox 3">
            <a:extLst>
              <a:ext uri="{FF2B5EF4-FFF2-40B4-BE49-F238E27FC236}">
                <a16:creationId xmlns:a16="http://schemas.microsoft.com/office/drawing/2014/main" id="{EBDCA531-15E2-4FB3-81DC-A99B4F64DC95}"/>
              </a:ext>
            </a:extLst>
          </p:cNvPr>
          <p:cNvSpPr txBox="1"/>
          <p:nvPr/>
        </p:nvSpPr>
        <p:spPr>
          <a:xfrm>
            <a:off x="1293341" y="5725297"/>
            <a:ext cx="4935967" cy="261610"/>
          </a:xfrm>
          <a:prstGeom prst="rect">
            <a:avLst/>
          </a:prstGeom>
          <a:noFill/>
        </p:spPr>
        <p:txBody>
          <a:bodyPr wrap="none" rtlCol="0">
            <a:spAutoFit/>
          </a:bodyPr>
          <a:lstStyle/>
          <a:p>
            <a:r>
              <a:rPr lang="en-GB" sz="1100" dirty="0"/>
              <a:t>[1] That’s just a theory. In practice it matters, in fact it can be very important.</a:t>
            </a:r>
          </a:p>
        </p:txBody>
      </p:sp>
    </p:spTree>
    <p:extLst>
      <p:ext uri="{BB962C8B-B14F-4D97-AF65-F5344CB8AC3E}">
        <p14:creationId xmlns:p14="http://schemas.microsoft.com/office/powerpoint/2010/main" val="2033088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First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Creating a stored procedure</a:t>
            </a:r>
          </a:p>
        </p:txBody>
      </p:sp>
    </p:spTree>
    <p:extLst>
      <p:ext uri="{BB962C8B-B14F-4D97-AF65-F5344CB8AC3E}">
        <p14:creationId xmlns:p14="http://schemas.microsoft.com/office/powerpoint/2010/main" val="7675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First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lstStyle/>
          <a:p>
            <a:pPr marL="36900" indent="0">
              <a:buNone/>
            </a:pPr>
            <a:r>
              <a:rPr lang="en-GB" dirty="0"/>
              <a:t>Write a script that will create stored procedure that will</a:t>
            </a:r>
          </a:p>
          <a:p>
            <a:endParaRPr lang="en-GB" dirty="0"/>
          </a:p>
          <a:p>
            <a:r>
              <a:rPr lang="en-GB" dirty="0"/>
              <a:t>Find a database object with a name starting with a specified string.</a:t>
            </a:r>
          </a:p>
          <a:p>
            <a:r>
              <a:rPr lang="en-GB" dirty="0"/>
              <a:t>Return </a:t>
            </a:r>
            <a:r>
              <a:rPr lang="en-GB" i="1" dirty="0" err="1"/>
              <a:t>object_id</a:t>
            </a:r>
            <a:r>
              <a:rPr lang="en-GB" dirty="0"/>
              <a:t> and </a:t>
            </a:r>
            <a:r>
              <a:rPr lang="en-GB" i="1" dirty="0"/>
              <a:t>name.</a:t>
            </a:r>
            <a:endParaRPr lang="en-GB" dirty="0"/>
          </a:p>
          <a:p>
            <a:r>
              <a:rPr lang="en-GB" dirty="0"/>
              <a:t>When NULL is passed all objects should be considered.</a:t>
            </a:r>
          </a:p>
          <a:p>
            <a:r>
              <a:rPr lang="en-GB" dirty="0"/>
              <a:t>Return first N matching objects, where N can be specified at runtime. </a:t>
            </a:r>
          </a:p>
          <a:p>
            <a:r>
              <a:rPr lang="en-GB" dirty="0"/>
              <a:t>The results should be ordered by </a:t>
            </a:r>
            <a:r>
              <a:rPr lang="en-GB" i="1" dirty="0" err="1"/>
              <a:t>object_id</a:t>
            </a:r>
            <a:endParaRPr lang="en-GB" i="1" dirty="0"/>
          </a:p>
          <a:p>
            <a:endParaRPr lang="en-GB" dirty="0"/>
          </a:p>
          <a:p>
            <a:pPr marL="36900" indent="0">
              <a:buNone/>
            </a:pPr>
            <a:r>
              <a:rPr lang="en-GB" dirty="0"/>
              <a:t>It should be safe to execute script multiple times on the same database. </a:t>
            </a:r>
          </a:p>
        </p:txBody>
      </p:sp>
    </p:spTree>
    <p:extLst>
      <p:ext uri="{BB962C8B-B14F-4D97-AF65-F5344CB8AC3E}">
        <p14:creationId xmlns:p14="http://schemas.microsoft.com/office/powerpoint/2010/main" val="3984962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First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stretch>
            <a:fillRect/>
          </a:stretch>
        </p:blipFill>
        <p:spPr>
          <a:xfrm>
            <a:off x="913795" y="1580050"/>
            <a:ext cx="8097380" cy="2838846"/>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1798984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6710</TotalTime>
  <Words>893</Words>
  <Application>Microsoft Office PowerPoint</Application>
  <PresentationFormat>Widescreen</PresentationFormat>
  <Paragraphs>187</Paragraphs>
  <Slides>54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Calisto MT</vt:lpstr>
      <vt:lpstr>Wingdings 2</vt:lpstr>
      <vt:lpstr>Slate</vt:lpstr>
      <vt:lpstr>An Introduction</vt:lpstr>
      <vt:lpstr>The Good, the Bad and the Avoidable</vt:lpstr>
      <vt:lpstr>What is this talk about?</vt:lpstr>
      <vt:lpstr>Does SQL code quality matter?</vt:lpstr>
      <vt:lpstr>Three sets of instructions but only one plan.</vt:lpstr>
      <vt:lpstr>It doesn’t matter how you write your SQL!</vt:lpstr>
      <vt:lpstr>First Scenario</vt:lpstr>
      <vt:lpstr>First Scenario - Requirements</vt:lpstr>
      <vt:lpstr>First Scenario – First Attempt</vt:lpstr>
      <vt:lpstr>ALL CAPS SQL[2]</vt:lpstr>
      <vt:lpstr>INFORMATION_SCHEMA</vt:lpstr>
      <vt:lpstr>System Compatibility View – sys.sysobjects</vt:lpstr>
      <vt:lpstr>Missing Indentation and BEGIN…END</vt:lpstr>
      <vt:lpstr>Missing Batch Separator (GO)</vt:lpstr>
      <vt:lpstr>Function on a column in WHERE</vt:lpstr>
      <vt:lpstr>First Scenario – Second Attempt</vt:lpstr>
      <vt:lpstr>No explicit schemas for objects</vt:lpstr>
      <vt:lpstr>Function on a column in WHERE – again!</vt:lpstr>
      <vt:lpstr>Drop and create pattern</vt:lpstr>
      <vt:lpstr>SELECT *</vt:lpstr>
      <vt:lpstr>SET NOCOUNT ON</vt:lpstr>
      <vt:lpstr>First Scenario – Third Attempt</vt:lpstr>
      <vt:lpstr>Implicit type conversions</vt:lpstr>
      <vt:lpstr>Depending on implicit ordering</vt:lpstr>
      <vt:lpstr>CREATE OR ALTER</vt:lpstr>
      <vt:lpstr>Semicolons!</vt:lpstr>
      <vt:lpstr>First Scenario – Fourth Attempt</vt:lpstr>
      <vt:lpstr>The QO doesn’t care which one you write. Do you?</vt:lpstr>
      <vt:lpstr>First Scenario – Lessons Learnt</vt:lpstr>
      <vt:lpstr>Second Scenario</vt:lpstr>
      <vt:lpstr>Second Scenario - Requirements</vt:lpstr>
      <vt:lpstr>PowerPoint Presentation</vt:lpstr>
      <vt:lpstr>PowerPoint Presentation</vt:lpstr>
      <vt:lpstr>PowerPoint Presentation</vt:lpstr>
      <vt:lpstr>PowerPoint Presentation</vt:lpstr>
      <vt:lpstr>Second Scenario – First Attempt (the Unreliable)</vt:lpstr>
      <vt:lpstr>Second Scenario – Second Attempt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Scenario – Lessons Learnt</vt:lpstr>
      <vt:lpstr>It matters how you write your SQL!</vt:lpstr>
      <vt:lpstr>Third Scenario</vt:lpstr>
      <vt:lpstr>Third Scenario - Requirements</vt:lpstr>
      <vt:lpstr>Third Scenario – Any Ideas? </vt:lpstr>
      <vt:lpstr>PowerPoint Presentation</vt:lpstr>
      <vt:lpstr>Third Scenario – Lessons Learnt</vt:lpstr>
      <vt:lpstr>There are no best practices. Just good and bad habits.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dc:title>
  <dc:creator>Michal Poreba</dc:creator>
  <cp:lastModifiedBy>Michal Poreba</cp:lastModifiedBy>
  <cp:revision>91</cp:revision>
  <dcterms:created xsi:type="dcterms:W3CDTF">2019-01-05T21:20:21Z</dcterms:created>
  <dcterms:modified xsi:type="dcterms:W3CDTF">2019-01-13T18:15:23Z</dcterms:modified>
</cp:coreProperties>
</file>